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58"/>
  </p:notesMasterIdLst>
  <p:sldIdLst>
    <p:sldId id="256" r:id="rId2"/>
    <p:sldId id="257" r:id="rId3"/>
    <p:sldId id="318" r:id="rId4"/>
    <p:sldId id="280" r:id="rId5"/>
    <p:sldId id="304" r:id="rId6"/>
    <p:sldId id="308" r:id="rId7"/>
    <p:sldId id="305" r:id="rId8"/>
    <p:sldId id="306" r:id="rId9"/>
    <p:sldId id="259" r:id="rId10"/>
    <p:sldId id="260" r:id="rId11"/>
    <p:sldId id="261" r:id="rId12"/>
    <p:sldId id="295" r:id="rId13"/>
    <p:sldId id="258" r:id="rId14"/>
    <p:sldId id="307" r:id="rId15"/>
    <p:sldId id="271" r:id="rId16"/>
    <p:sldId id="262" r:id="rId17"/>
    <p:sldId id="263" r:id="rId18"/>
    <p:sldId id="264" r:id="rId19"/>
    <p:sldId id="265" r:id="rId20"/>
    <p:sldId id="266" r:id="rId21"/>
    <p:sldId id="302" r:id="rId22"/>
    <p:sldId id="310" r:id="rId23"/>
    <p:sldId id="309" r:id="rId24"/>
    <p:sldId id="281" r:id="rId25"/>
    <p:sldId id="282" r:id="rId26"/>
    <p:sldId id="273" r:id="rId27"/>
    <p:sldId id="268" r:id="rId28"/>
    <p:sldId id="272" r:id="rId29"/>
    <p:sldId id="286" r:id="rId30"/>
    <p:sldId id="277" r:id="rId31"/>
    <p:sldId id="283" r:id="rId32"/>
    <p:sldId id="274" r:id="rId33"/>
    <p:sldId id="275" r:id="rId34"/>
    <p:sldId id="276" r:id="rId35"/>
    <p:sldId id="278" r:id="rId36"/>
    <p:sldId id="287" r:id="rId37"/>
    <p:sldId id="288" r:id="rId38"/>
    <p:sldId id="290" r:id="rId39"/>
    <p:sldId id="292" r:id="rId40"/>
    <p:sldId id="291" r:id="rId41"/>
    <p:sldId id="317" r:id="rId42"/>
    <p:sldId id="311" r:id="rId43"/>
    <p:sldId id="300" r:id="rId44"/>
    <p:sldId id="270" r:id="rId45"/>
    <p:sldId id="301" r:id="rId46"/>
    <p:sldId id="299" r:id="rId47"/>
    <p:sldId id="289" r:id="rId48"/>
    <p:sldId id="303" r:id="rId49"/>
    <p:sldId id="294" r:id="rId50"/>
    <p:sldId id="296" r:id="rId51"/>
    <p:sldId id="297" r:id="rId52"/>
    <p:sldId id="316" r:id="rId53"/>
    <p:sldId id="313" r:id="rId54"/>
    <p:sldId id="315" r:id="rId55"/>
    <p:sldId id="312" r:id="rId56"/>
    <p:sldId id="314" r:id="rId5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F Introduction" id="{B0BAE612-DEEC-4D0E-98C3-79489DDC25B5}">
          <p14:sldIdLst>
            <p14:sldId id="256"/>
            <p14:sldId id="257"/>
            <p14:sldId id="318"/>
            <p14:sldId id="280"/>
            <p14:sldId id="304"/>
          </p14:sldIdLst>
        </p14:section>
        <p14:section name="It’s All in the Whit (DND for Beginners #1)" id="{E3C1159D-79C7-4B68-9C45-22F29D3AB1E9}">
          <p14:sldIdLst>
            <p14:sldId id="308"/>
            <p14:sldId id="305"/>
            <p14:sldId id="306"/>
            <p14:sldId id="259"/>
            <p14:sldId id="260"/>
            <p14:sldId id="261"/>
            <p14:sldId id="295"/>
            <p14:sldId id="258"/>
            <p14:sldId id="307"/>
            <p14:sldId id="271"/>
            <p14:sldId id="262"/>
            <p14:sldId id="263"/>
            <p14:sldId id="264"/>
            <p14:sldId id="265"/>
            <p14:sldId id="266"/>
            <p14:sldId id="302"/>
            <p14:sldId id="310"/>
          </p14:sldIdLst>
        </p14:section>
        <p14:section name="DM 101" id="{D7DDC662-C307-47D2-90C4-F54875940AAD}">
          <p14:sldIdLst>
            <p14:sldId id="309"/>
            <p14:sldId id="281"/>
            <p14:sldId id="282"/>
            <p14:sldId id="273"/>
            <p14:sldId id="268"/>
            <p14:sldId id="272"/>
            <p14:sldId id="286"/>
            <p14:sldId id="277"/>
            <p14:sldId id="283"/>
            <p14:sldId id="274"/>
            <p14:sldId id="275"/>
            <p14:sldId id="276"/>
            <p14:sldId id="278"/>
            <p14:sldId id="287"/>
            <p14:sldId id="288"/>
            <p14:sldId id="290"/>
            <p14:sldId id="292"/>
            <p14:sldId id="291"/>
            <p14:sldId id="317"/>
          </p14:sldIdLst>
        </p14:section>
        <p14:section name="The Greatest Adventure Begins with a Single Scene (DND for Beginners #3)" id="{5E37A923-3BFC-4C84-A71E-FE05B1A29654}">
          <p14:sldIdLst>
            <p14:sldId id="311"/>
            <p14:sldId id="300"/>
            <p14:sldId id="270"/>
            <p14:sldId id="301"/>
            <p14:sldId id="299"/>
            <p14:sldId id="289"/>
            <p14:sldId id="303"/>
            <p14:sldId id="294"/>
            <p14:sldId id="296"/>
            <p14:sldId id="297"/>
            <p14:sldId id="316"/>
          </p14:sldIdLst>
        </p14:section>
        <p14:section name="DND Needs You…r World! (DND for Beginners #4)" id="{F52BF14A-1599-422A-8F0E-EC53C58FE449}">
          <p14:sldIdLst>
            <p14:sldId id="313"/>
            <p14:sldId id="315"/>
          </p14:sldIdLst>
        </p14:section>
        <p14:section name="Running your DND Game Online (DND for Beginners #5)" id="{1F50CA9E-1420-4DF6-9798-6A9B082E7470}">
          <p14:sldIdLst>
            <p14:sldId id="312"/>
            <p14:sldId id="31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81DB95E-15C5-4066-973F-D1A198CB794E}" v="16" dt="2021-10-30T00:59:02.67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7391" autoAdjust="0"/>
    <p:restoredTop sz="86441" autoAdjust="0"/>
  </p:normalViewPr>
  <p:slideViewPr>
    <p:cSldViewPr snapToGrid="0">
      <p:cViewPr varScale="1">
        <p:scale>
          <a:sx n="79" d="100"/>
          <a:sy n="79" d="100"/>
        </p:scale>
        <p:origin x="64" y="36"/>
      </p:cViewPr>
      <p:guideLst/>
    </p:cSldViewPr>
  </p:slideViewPr>
  <p:outlineViewPr>
    <p:cViewPr>
      <p:scale>
        <a:sx n="33" d="100"/>
        <a:sy n="33" d="100"/>
      </p:scale>
      <p:origin x="0" y="-2441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2792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63" Type="http://schemas.microsoft.com/office/2016/11/relationships/changesInfo" Target="changesInfos/changesInfo1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notesMaster" Target="notesMasters/notesMaster1.xml"/><Relationship Id="rId5" Type="http://schemas.openxmlformats.org/officeDocument/2006/relationships/slide" Target="slides/slide4.xml"/><Relationship Id="rId61" Type="http://schemas.openxmlformats.org/officeDocument/2006/relationships/theme" Target="theme/theme1.xml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slide" Target="slides/slide55.xml"/><Relationship Id="rId64" Type="http://schemas.microsoft.com/office/2015/10/relationships/revisionInfo" Target="revisionInfo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6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slide" Target="slides/slide56.xml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Howard Holton" userId="bc87844838c02848" providerId="LiveId" clId="{781DB95E-15C5-4066-973F-D1A198CB794E}"/>
    <pc:docChg chg="undo custSel addSld delSld modSld sldOrd addSection delSection modSection">
      <pc:chgData name="Howard Holton" userId="bc87844838c02848" providerId="LiveId" clId="{781DB95E-15C5-4066-973F-D1A198CB794E}" dt="2021-10-30T01:03:06.773" v="1915" actId="20577"/>
      <pc:docMkLst>
        <pc:docMk/>
      </pc:docMkLst>
      <pc:sldChg chg="addSp modSp mod modNotesTx">
        <pc:chgData name="Howard Holton" userId="bc87844838c02848" providerId="LiveId" clId="{781DB95E-15C5-4066-973F-D1A198CB794E}" dt="2021-10-30T00:57:20.486" v="1838" actId="1076"/>
        <pc:sldMkLst>
          <pc:docMk/>
          <pc:sldMk cId="3949365404" sldId="256"/>
        </pc:sldMkLst>
        <pc:spChg chg="mod">
          <ac:chgData name="Howard Holton" userId="bc87844838c02848" providerId="LiveId" clId="{781DB95E-15C5-4066-973F-D1A198CB794E}" dt="2021-10-30T00:25:12.756" v="33" actId="1076"/>
          <ac:spMkLst>
            <pc:docMk/>
            <pc:sldMk cId="3949365404" sldId="256"/>
            <ac:spMk id="2" creationId="{323C47CC-A809-40C1-88D0-B6B6231FB82C}"/>
          </ac:spMkLst>
        </pc:spChg>
        <pc:spChg chg="mod">
          <ac:chgData name="Howard Holton" userId="bc87844838c02848" providerId="LiveId" clId="{781DB95E-15C5-4066-973F-D1A198CB794E}" dt="2021-10-30T00:31:46.634" v="397" actId="27636"/>
          <ac:spMkLst>
            <pc:docMk/>
            <pc:sldMk cId="3949365404" sldId="256"/>
            <ac:spMk id="3" creationId="{10CE649E-8395-46E3-9645-C7C0D3142F40}"/>
          </ac:spMkLst>
        </pc:spChg>
        <pc:spChg chg="add mod">
          <ac:chgData name="Howard Holton" userId="bc87844838c02848" providerId="LiveId" clId="{781DB95E-15C5-4066-973F-D1A198CB794E}" dt="2021-10-30T00:29:03.485" v="247" actId="1076"/>
          <ac:spMkLst>
            <pc:docMk/>
            <pc:sldMk cId="3949365404" sldId="256"/>
            <ac:spMk id="7" creationId="{AB2F9E4B-C80F-4B92-A229-F4F890EFFF5D}"/>
          </ac:spMkLst>
        </pc:spChg>
        <pc:spChg chg="add mod">
          <ac:chgData name="Howard Holton" userId="bc87844838c02848" providerId="LiveId" clId="{781DB95E-15C5-4066-973F-D1A198CB794E}" dt="2021-10-30T00:57:20.486" v="1838" actId="1076"/>
          <ac:spMkLst>
            <pc:docMk/>
            <pc:sldMk cId="3949365404" sldId="256"/>
            <ac:spMk id="8" creationId="{ED5BC3D8-E24C-410C-97E8-D9473EB85E22}"/>
          </ac:spMkLst>
        </pc:spChg>
        <pc:picChg chg="mod">
          <ac:chgData name="Howard Holton" userId="bc87844838c02848" providerId="LiveId" clId="{781DB95E-15C5-4066-973F-D1A198CB794E}" dt="2021-10-30T00:25:18.896" v="34" actId="1076"/>
          <ac:picMkLst>
            <pc:docMk/>
            <pc:sldMk cId="3949365404" sldId="256"/>
            <ac:picMk id="6" creationId="{6A6DB5B3-FCE1-46CF-925A-48AC4320BA39}"/>
          </ac:picMkLst>
        </pc:picChg>
      </pc:sldChg>
      <pc:sldChg chg="modSp mod ord">
        <pc:chgData name="Howard Holton" userId="bc87844838c02848" providerId="LiveId" clId="{781DB95E-15C5-4066-973F-D1A198CB794E}" dt="2021-10-30T00:41:42.321" v="1152"/>
        <pc:sldMkLst>
          <pc:docMk/>
          <pc:sldMk cId="1201598173" sldId="257"/>
        </pc:sldMkLst>
        <pc:spChg chg="mod">
          <ac:chgData name="Howard Holton" userId="bc87844838c02848" providerId="LiveId" clId="{781DB95E-15C5-4066-973F-D1A198CB794E}" dt="2021-10-30T00:33:03.471" v="642" actId="20577"/>
          <ac:spMkLst>
            <pc:docMk/>
            <pc:sldMk cId="1201598173" sldId="257"/>
            <ac:spMk id="3" creationId="{8D6C9DEE-3899-44EB-9A6D-4161E0C50C28}"/>
          </ac:spMkLst>
        </pc:spChg>
      </pc:sldChg>
      <pc:sldChg chg="modSp mod ord modShow">
        <pc:chgData name="Howard Holton" userId="bc87844838c02848" providerId="LiveId" clId="{781DB95E-15C5-4066-973F-D1A198CB794E}" dt="2021-10-30T01:03:06.773" v="1915" actId="20577"/>
        <pc:sldMkLst>
          <pc:docMk/>
          <pc:sldMk cId="1689040304" sldId="258"/>
        </pc:sldMkLst>
        <pc:spChg chg="mod">
          <ac:chgData name="Howard Holton" userId="bc87844838c02848" providerId="LiveId" clId="{781DB95E-15C5-4066-973F-D1A198CB794E}" dt="2021-10-30T01:03:06.773" v="1915" actId="20577"/>
          <ac:spMkLst>
            <pc:docMk/>
            <pc:sldMk cId="1689040304" sldId="258"/>
            <ac:spMk id="3" creationId="{F6C817D6-E6E6-47C3-84F9-8C3FB1941238}"/>
          </ac:spMkLst>
        </pc:spChg>
      </pc:sldChg>
      <pc:sldChg chg="mod ord modShow">
        <pc:chgData name="Howard Holton" userId="bc87844838c02848" providerId="LiveId" clId="{781DB95E-15C5-4066-973F-D1A198CB794E}" dt="2021-10-30T00:35:57.420" v="1016"/>
        <pc:sldMkLst>
          <pc:docMk/>
          <pc:sldMk cId="2913327327" sldId="259"/>
        </pc:sldMkLst>
      </pc:sldChg>
      <pc:sldChg chg="mod ord modShow">
        <pc:chgData name="Howard Holton" userId="bc87844838c02848" providerId="LiveId" clId="{781DB95E-15C5-4066-973F-D1A198CB794E}" dt="2021-10-30T00:36:03.209" v="1018"/>
        <pc:sldMkLst>
          <pc:docMk/>
          <pc:sldMk cId="3660625269" sldId="260"/>
        </pc:sldMkLst>
      </pc:sldChg>
      <pc:sldChg chg="mod modShow">
        <pc:chgData name="Howard Holton" userId="bc87844838c02848" providerId="LiveId" clId="{781DB95E-15C5-4066-973F-D1A198CB794E}" dt="2021-10-30T00:31:15.339" v="393" actId="729"/>
        <pc:sldMkLst>
          <pc:docMk/>
          <pc:sldMk cId="3932444526" sldId="261"/>
        </pc:sldMkLst>
      </pc:sldChg>
      <pc:sldChg chg="ord">
        <pc:chgData name="Howard Holton" userId="bc87844838c02848" providerId="LiveId" clId="{781DB95E-15C5-4066-973F-D1A198CB794E}" dt="2021-10-30T00:43:30.334" v="1161"/>
        <pc:sldMkLst>
          <pc:docMk/>
          <pc:sldMk cId="3381504354" sldId="262"/>
        </pc:sldMkLst>
      </pc:sldChg>
      <pc:sldChg chg="mod modShow">
        <pc:chgData name="Howard Holton" userId="bc87844838c02848" providerId="LiveId" clId="{781DB95E-15C5-4066-973F-D1A198CB794E}" dt="2021-10-30T00:37:26.204" v="1021" actId="729"/>
        <pc:sldMkLst>
          <pc:docMk/>
          <pc:sldMk cId="1304636070" sldId="263"/>
        </pc:sldMkLst>
      </pc:sldChg>
      <pc:sldChg chg="mod modShow">
        <pc:chgData name="Howard Holton" userId="bc87844838c02848" providerId="LiveId" clId="{781DB95E-15C5-4066-973F-D1A198CB794E}" dt="2021-10-30T00:37:26.204" v="1021" actId="729"/>
        <pc:sldMkLst>
          <pc:docMk/>
          <pc:sldMk cId="2771948579" sldId="264"/>
        </pc:sldMkLst>
      </pc:sldChg>
      <pc:sldChg chg="mod modShow">
        <pc:chgData name="Howard Holton" userId="bc87844838c02848" providerId="LiveId" clId="{781DB95E-15C5-4066-973F-D1A198CB794E}" dt="2021-10-30T00:37:26.204" v="1021" actId="729"/>
        <pc:sldMkLst>
          <pc:docMk/>
          <pc:sldMk cId="2679498865" sldId="265"/>
        </pc:sldMkLst>
      </pc:sldChg>
      <pc:sldChg chg="mod ord modShow">
        <pc:chgData name="Howard Holton" userId="bc87844838c02848" providerId="LiveId" clId="{781DB95E-15C5-4066-973F-D1A198CB794E}" dt="2021-10-30T00:40:46.303" v="1098"/>
        <pc:sldMkLst>
          <pc:docMk/>
          <pc:sldMk cId="2155030028" sldId="266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387638428" sldId="268"/>
        </pc:sldMkLst>
      </pc:sldChg>
      <pc:sldChg chg="modSp mod ord modShow">
        <pc:chgData name="Howard Holton" userId="bc87844838c02848" providerId="LiveId" clId="{781DB95E-15C5-4066-973F-D1A198CB794E}" dt="2021-10-30T00:39:27.621" v="1088"/>
        <pc:sldMkLst>
          <pc:docMk/>
          <pc:sldMk cId="127320818" sldId="271"/>
        </pc:sldMkLst>
        <pc:spChg chg="mod">
          <ac:chgData name="Howard Holton" userId="bc87844838c02848" providerId="LiveId" clId="{781DB95E-15C5-4066-973F-D1A198CB794E}" dt="2021-10-30T00:39:05.317" v="1084" actId="20577"/>
          <ac:spMkLst>
            <pc:docMk/>
            <pc:sldMk cId="127320818" sldId="271"/>
            <ac:spMk id="3" creationId="{03F871BE-B69F-4224-ACD2-0A294EBB88E7}"/>
          </ac:spMkLst>
        </pc:spChg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3301325923" sldId="272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1170214380" sldId="273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1987269309" sldId="274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3313348024" sldId="275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2445765236" sldId="276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1453976502" sldId="277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1119753434" sldId="278"/>
        </pc:sldMkLst>
      </pc:sldChg>
      <pc:sldChg chg="del mod ord modShow">
        <pc:chgData name="Howard Holton" userId="bc87844838c02848" providerId="LiveId" clId="{781DB95E-15C5-4066-973F-D1A198CB794E}" dt="2021-10-30T00:54:07.631" v="1833" actId="47"/>
        <pc:sldMkLst>
          <pc:docMk/>
          <pc:sldMk cId="4127300252" sldId="279"/>
        </pc:sldMkLst>
      </pc:sldChg>
      <pc:sldChg chg="ord">
        <pc:chgData name="Howard Holton" userId="bc87844838c02848" providerId="LiveId" clId="{781DB95E-15C5-4066-973F-D1A198CB794E}" dt="2021-10-30T00:41:46.946" v="1154"/>
        <pc:sldMkLst>
          <pc:docMk/>
          <pc:sldMk cId="533053821" sldId="280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1059345766" sldId="281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2158613961" sldId="282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1483427505" sldId="283"/>
        </pc:sldMkLst>
      </pc:sldChg>
      <pc:sldChg chg="add del">
        <pc:chgData name="Howard Holton" userId="bc87844838c02848" providerId="LiveId" clId="{781DB95E-15C5-4066-973F-D1A198CB794E}" dt="2021-10-30T00:40:19.468" v="1094" actId="47"/>
        <pc:sldMkLst>
          <pc:docMk/>
          <pc:sldMk cId="2058326871" sldId="284"/>
        </pc:sldMkLst>
      </pc:sldChg>
      <pc:sldChg chg="del ord">
        <pc:chgData name="Howard Holton" userId="bc87844838c02848" providerId="LiveId" clId="{781DB95E-15C5-4066-973F-D1A198CB794E}" dt="2021-10-30T00:39:39.531" v="1089" actId="47"/>
        <pc:sldMkLst>
          <pc:docMk/>
          <pc:sldMk cId="3679121938" sldId="285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1935265650" sldId="286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430027338" sldId="287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61769862" sldId="288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3837231931" sldId="290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4028841131" sldId="291"/>
        </pc:sldMkLst>
      </pc:sldChg>
      <pc:sldChg chg="mod modShow">
        <pc:chgData name="Howard Holton" userId="bc87844838c02848" providerId="LiveId" clId="{781DB95E-15C5-4066-973F-D1A198CB794E}" dt="2021-10-30T00:39:50.952" v="1090" actId="729"/>
        <pc:sldMkLst>
          <pc:docMk/>
          <pc:sldMk cId="298941528" sldId="292"/>
        </pc:sldMkLst>
      </pc:sldChg>
      <pc:sldChg chg="del">
        <pc:chgData name="Howard Holton" userId="bc87844838c02848" providerId="LiveId" clId="{781DB95E-15C5-4066-973F-D1A198CB794E}" dt="2021-10-30T00:39:56.797" v="1091" actId="47"/>
        <pc:sldMkLst>
          <pc:docMk/>
          <pc:sldMk cId="175050007" sldId="293"/>
        </pc:sldMkLst>
      </pc:sldChg>
      <pc:sldChg chg="mod modShow">
        <pc:chgData name="Howard Holton" userId="bc87844838c02848" providerId="LiveId" clId="{781DB95E-15C5-4066-973F-D1A198CB794E}" dt="2021-10-30T00:31:17.480" v="394" actId="729"/>
        <pc:sldMkLst>
          <pc:docMk/>
          <pc:sldMk cId="2558984908" sldId="295"/>
        </pc:sldMkLst>
      </pc:sldChg>
      <pc:sldChg chg="add del">
        <pc:chgData name="Howard Holton" userId="bc87844838c02848" providerId="LiveId" clId="{781DB95E-15C5-4066-973F-D1A198CB794E}" dt="2021-10-30T00:40:14.454" v="1093" actId="47"/>
        <pc:sldMkLst>
          <pc:docMk/>
          <pc:sldMk cId="3323282228" sldId="297"/>
        </pc:sldMkLst>
      </pc:sldChg>
      <pc:sldChg chg="modSp mod ord">
        <pc:chgData name="Howard Holton" userId="bc87844838c02848" providerId="LiveId" clId="{781DB95E-15C5-4066-973F-D1A198CB794E}" dt="2021-10-30T00:41:11.871" v="1149" actId="20577"/>
        <pc:sldMkLst>
          <pc:docMk/>
          <pc:sldMk cId="558462950" sldId="302"/>
        </pc:sldMkLst>
        <pc:spChg chg="mod">
          <ac:chgData name="Howard Holton" userId="bc87844838c02848" providerId="LiveId" clId="{781DB95E-15C5-4066-973F-D1A198CB794E}" dt="2021-10-30T00:41:11.871" v="1149" actId="20577"/>
          <ac:spMkLst>
            <pc:docMk/>
            <pc:sldMk cId="558462950" sldId="302"/>
            <ac:spMk id="3" creationId="{4522A138-57C9-4B85-9E27-B43CE592916A}"/>
          </ac:spMkLst>
        </pc:spChg>
      </pc:sldChg>
      <pc:sldChg chg="modSp add mod ord">
        <pc:chgData name="Howard Holton" userId="bc87844838c02848" providerId="LiveId" clId="{781DB95E-15C5-4066-973F-D1A198CB794E}" dt="2021-10-30T00:41:52.273" v="1156"/>
        <pc:sldMkLst>
          <pc:docMk/>
          <pc:sldMk cId="2927819609" sldId="304"/>
        </pc:sldMkLst>
        <pc:spChg chg="mod">
          <ac:chgData name="Howard Holton" userId="bc87844838c02848" providerId="LiveId" clId="{781DB95E-15C5-4066-973F-D1A198CB794E}" dt="2021-10-30T00:33:58.877" v="714" actId="20577"/>
          <ac:spMkLst>
            <pc:docMk/>
            <pc:sldMk cId="2927819609" sldId="304"/>
            <ac:spMk id="2" creationId="{11384D8E-2462-465E-83F7-01FEE84A6204}"/>
          </ac:spMkLst>
        </pc:spChg>
      </pc:sldChg>
      <pc:sldChg chg="modSp add mod ord">
        <pc:chgData name="Howard Holton" userId="bc87844838c02848" providerId="LiveId" clId="{781DB95E-15C5-4066-973F-D1A198CB794E}" dt="2021-10-30T00:53:55.087" v="1832" actId="20577"/>
        <pc:sldMkLst>
          <pc:docMk/>
          <pc:sldMk cId="2730788849" sldId="305"/>
        </pc:sldMkLst>
        <pc:spChg chg="mod">
          <ac:chgData name="Howard Holton" userId="bc87844838c02848" providerId="LiveId" clId="{781DB95E-15C5-4066-973F-D1A198CB794E}" dt="2021-10-30T00:53:55.087" v="1832" actId="20577"/>
          <ac:spMkLst>
            <pc:docMk/>
            <pc:sldMk cId="2730788849" sldId="305"/>
            <ac:spMk id="2" creationId="{C60E125C-3A05-4DB9-A579-860BC6DD39C4}"/>
          </ac:spMkLst>
        </pc:spChg>
        <pc:spChg chg="mod">
          <ac:chgData name="Howard Holton" userId="bc87844838c02848" providerId="LiveId" clId="{781DB95E-15C5-4066-973F-D1A198CB794E}" dt="2021-10-30T00:53:32.835" v="1792" actId="20577"/>
          <ac:spMkLst>
            <pc:docMk/>
            <pc:sldMk cId="2730788849" sldId="305"/>
            <ac:spMk id="3" creationId="{F730989F-27ED-43BF-9300-708AAA742AA5}"/>
          </ac:spMkLst>
        </pc:spChg>
      </pc:sldChg>
      <pc:sldChg chg="modSp add mod">
        <pc:chgData name="Howard Holton" userId="bc87844838c02848" providerId="LiveId" clId="{781DB95E-15C5-4066-973F-D1A198CB794E}" dt="2021-10-30T00:35:47.340" v="1014" actId="20577"/>
        <pc:sldMkLst>
          <pc:docMk/>
          <pc:sldMk cId="2807633116" sldId="306"/>
        </pc:sldMkLst>
        <pc:spChg chg="mod">
          <ac:chgData name="Howard Holton" userId="bc87844838c02848" providerId="LiveId" clId="{781DB95E-15C5-4066-973F-D1A198CB794E}" dt="2021-10-30T00:34:32.232" v="736" actId="20577"/>
          <ac:spMkLst>
            <pc:docMk/>
            <pc:sldMk cId="2807633116" sldId="306"/>
            <ac:spMk id="2" creationId="{C60E125C-3A05-4DB9-A579-860BC6DD39C4}"/>
          </ac:spMkLst>
        </pc:spChg>
        <pc:spChg chg="mod">
          <ac:chgData name="Howard Holton" userId="bc87844838c02848" providerId="LiveId" clId="{781DB95E-15C5-4066-973F-D1A198CB794E}" dt="2021-10-30T00:35:47.340" v="1014" actId="20577"/>
          <ac:spMkLst>
            <pc:docMk/>
            <pc:sldMk cId="2807633116" sldId="306"/>
            <ac:spMk id="3" creationId="{F730989F-27ED-43BF-9300-708AAA742AA5}"/>
          </ac:spMkLst>
        </pc:spChg>
      </pc:sldChg>
      <pc:sldChg chg="addSp modSp add mod ord modClrScheme chgLayout">
        <pc:chgData name="Howard Holton" userId="bc87844838c02848" providerId="LiveId" clId="{781DB95E-15C5-4066-973F-D1A198CB794E}" dt="2021-10-30T01:02:13.255" v="1867" actId="33524"/>
        <pc:sldMkLst>
          <pc:docMk/>
          <pc:sldMk cId="2599303493" sldId="307"/>
        </pc:sldMkLst>
        <pc:spChg chg="mod ord">
          <ac:chgData name="Howard Holton" userId="bc87844838c02848" providerId="LiveId" clId="{781DB95E-15C5-4066-973F-D1A198CB794E}" dt="2021-10-30T00:37:57.155" v="1023" actId="700"/>
          <ac:spMkLst>
            <pc:docMk/>
            <pc:sldMk cId="2599303493" sldId="307"/>
            <ac:spMk id="2" creationId="{CD5A80E1-CB86-4B5D-9EBF-49E4FDE22217}"/>
          </ac:spMkLst>
        </pc:spChg>
        <pc:spChg chg="mod ord">
          <ac:chgData name="Howard Holton" userId="bc87844838c02848" providerId="LiveId" clId="{781DB95E-15C5-4066-973F-D1A198CB794E}" dt="2021-10-30T00:38:55.008" v="1076" actId="20577"/>
          <ac:spMkLst>
            <pc:docMk/>
            <pc:sldMk cId="2599303493" sldId="307"/>
            <ac:spMk id="3" creationId="{03F871BE-B69F-4224-ACD2-0A294EBB88E7}"/>
          </ac:spMkLst>
        </pc:spChg>
        <pc:spChg chg="add mod ord">
          <ac:chgData name="Howard Holton" userId="bc87844838c02848" providerId="LiveId" clId="{781DB95E-15C5-4066-973F-D1A198CB794E}" dt="2021-10-30T01:02:13.255" v="1867" actId="33524"/>
          <ac:spMkLst>
            <pc:docMk/>
            <pc:sldMk cId="2599303493" sldId="307"/>
            <ac:spMk id="4" creationId="{0496F456-36EF-4813-A04E-DEEA870DBFAE}"/>
          </ac:spMkLst>
        </pc:spChg>
      </pc:sldChg>
      <pc:sldChg chg="addSp modSp mod">
        <pc:chgData name="Howard Holton" userId="bc87844838c02848" providerId="LiveId" clId="{781DB95E-15C5-4066-973F-D1A198CB794E}" dt="2021-10-30T00:57:39.310" v="1839"/>
        <pc:sldMkLst>
          <pc:docMk/>
          <pc:sldMk cId="3180413363" sldId="308"/>
        </pc:sldMkLst>
        <pc:spChg chg="mod">
          <ac:chgData name="Howard Holton" userId="bc87844838c02848" providerId="LiveId" clId="{781DB95E-15C5-4066-973F-D1A198CB794E}" dt="2021-10-30T00:41:35.422" v="1150" actId="207"/>
          <ac:spMkLst>
            <pc:docMk/>
            <pc:sldMk cId="3180413363" sldId="308"/>
            <ac:spMk id="3" creationId="{10CE649E-8395-46E3-9645-C7C0D3142F40}"/>
          </ac:spMkLst>
        </pc:spChg>
        <pc:spChg chg="add mod">
          <ac:chgData name="Howard Holton" userId="bc87844838c02848" providerId="LiveId" clId="{781DB95E-15C5-4066-973F-D1A198CB794E}" dt="2021-10-30T00:57:39.310" v="1839"/>
          <ac:spMkLst>
            <pc:docMk/>
            <pc:sldMk cId="3180413363" sldId="308"/>
            <ac:spMk id="8" creationId="{89DEE2E7-2E0A-4B27-8464-F34FF443BDDB}"/>
          </ac:spMkLst>
        </pc:spChg>
      </pc:sldChg>
      <pc:sldChg chg="addSp modSp add mod ord">
        <pc:chgData name="Howard Holton" userId="bc87844838c02848" providerId="LiveId" clId="{781DB95E-15C5-4066-973F-D1A198CB794E}" dt="2021-10-30T00:57:47.352" v="1841"/>
        <pc:sldMkLst>
          <pc:docMk/>
          <pc:sldMk cId="4095918287" sldId="309"/>
        </pc:sldMkLst>
        <pc:spChg chg="mod">
          <ac:chgData name="Howard Holton" userId="bc87844838c02848" providerId="LiveId" clId="{781DB95E-15C5-4066-973F-D1A198CB794E}" dt="2021-10-30T00:45:36.540" v="1181" actId="20577"/>
          <ac:spMkLst>
            <pc:docMk/>
            <pc:sldMk cId="4095918287" sldId="309"/>
            <ac:spMk id="3" creationId="{10CE649E-8395-46E3-9645-C7C0D3142F40}"/>
          </ac:spMkLst>
        </pc:spChg>
        <pc:spChg chg="add mod">
          <ac:chgData name="Howard Holton" userId="bc87844838c02848" providerId="LiveId" clId="{781DB95E-15C5-4066-973F-D1A198CB794E}" dt="2021-10-30T00:57:47.352" v="1841"/>
          <ac:spMkLst>
            <pc:docMk/>
            <pc:sldMk cId="4095918287" sldId="309"/>
            <ac:spMk id="8" creationId="{FE409485-D6A5-4F37-83EE-9BB31C75EABE}"/>
          </ac:spMkLst>
        </pc:spChg>
      </pc:sldChg>
      <pc:sldChg chg="addSp modSp add ord">
        <pc:chgData name="Howard Holton" userId="bc87844838c02848" providerId="LiveId" clId="{781DB95E-15C5-4066-973F-D1A198CB794E}" dt="2021-10-30T00:57:45.119" v="1840"/>
        <pc:sldMkLst>
          <pc:docMk/>
          <pc:sldMk cId="2548703524" sldId="310"/>
        </pc:sldMkLst>
        <pc:spChg chg="add mod">
          <ac:chgData name="Howard Holton" userId="bc87844838c02848" providerId="LiveId" clId="{781DB95E-15C5-4066-973F-D1A198CB794E}" dt="2021-10-30T00:57:45.119" v="1840"/>
          <ac:spMkLst>
            <pc:docMk/>
            <pc:sldMk cId="2548703524" sldId="310"/>
            <ac:spMk id="8" creationId="{7076A2F7-E92A-482E-96ED-3FA71E20EA71}"/>
          </ac:spMkLst>
        </pc:spChg>
      </pc:sldChg>
      <pc:sldChg chg="addSp modSp add mod ord">
        <pc:chgData name="Howard Holton" userId="bc87844838c02848" providerId="LiveId" clId="{781DB95E-15C5-4066-973F-D1A198CB794E}" dt="2021-10-30T00:57:53.561" v="1843"/>
        <pc:sldMkLst>
          <pc:docMk/>
          <pc:sldMk cId="39086939" sldId="311"/>
        </pc:sldMkLst>
        <pc:spChg chg="mod">
          <ac:chgData name="Howard Holton" userId="bc87844838c02848" providerId="LiveId" clId="{781DB95E-15C5-4066-973F-D1A198CB794E}" dt="2021-10-30T00:47:24.136" v="1196" actId="207"/>
          <ac:spMkLst>
            <pc:docMk/>
            <pc:sldMk cId="39086939" sldId="311"/>
            <ac:spMk id="3" creationId="{10CE649E-8395-46E3-9645-C7C0D3142F40}"/>
          </ac:spMkLst>
        </pc:spChg>
        <pc:spChg chg="add mod">
          <ac:chgData name="Howard Holton" userId="bc87844838c02848" providerId="LiveId" clId="{781DB95E-15C5-4066-973F-D1A198CB794E}" dt="2021-10-30T00:57:53.561" v="1843"/>
          <ac:spMkLst>
            <pc:docMk/>
            <pc:sldMk cId="39086939" sldId="311"/>
            <ac:spMk id="8" creationId="{21FA8108-2A87-4E1E-9714-912F82320F56}"/>
          </ac:spMkLst>
        </pc:spChg>
      </pc:sldChg>
      <pc:sldChg chg="addSp modSp add mod ord">
        <pc:chgData name="Howard Holton" userId="bc87844838c02848" providerId="LiveId" clId="{781DB95E-15C5-4066-973F-D1A198CB794E}" dt="2021-10-30T00:58:00.123" v="1847"/>
        <pc:sldMkLst>
          <pc:docMk/>
          <pc:sldMk cId="3497054765" sldId="312"/>
        </pc:sldMkLst>
        <pc:spChg chg="mod">
          <ac:chgData name="Howard Holton" userId="bc87844838c02848" providerId="LiveId" clId="{781DB95E-15C5-4066-973F-D1A198CB794E}" dt="2021-10-30T00:47:36.632" v="1198" actId="207"/>
          <ac:spMkLst>
            <pc:docMk/>
            <pc:sldMk cId="3497054765" sldId="312"/>
            <ac:spMk id="3" creationId="{10CE649E-8395-46E3-9645-C7C0D3142F40}"/>
          </ac:spMkLst>
        </pc:spChg>
        <pc:spChg chg="add mod">
          <ac:chgData name="Howard Holton" userId="bc87844838c02848" providerId="LiveId" clId="{781DB95E-15C5-4066-973F-D1A198CB794E}" dt="2021-10-30T00:58:00.123" v="1847"/>
          <ac:spMkLst>
            <pc:docMk/>
            <pc:sldMk cId="3497054765" sldId="312"/>
            <ac:spMk id="8" creationId="{03B95EAF-CF22-479F-8A17-BBCC106B31E6}"/>
          </ac:spMkLst>
        </pc:spChg>
      </pc:sldChg>
      <pc:sldChg chg="addSp modSp add mod">
        <pc:chgData name="Howard Holton" userId="bc87844838c02848" providerId="LiveId" clId="{781DB95E-15C5-4066-973F-D1A198CB794E}" dt="2021-10-30T00:57:58.312" v="1845"/>
        <pc:sldMkLst>
          <pc:docMk/>
          <pc:sldMk cId="2010412300" sldId="313"/>
        </pc:sldMkLst>
        <pc:spChg chg="mod">
          <ac:chgData name="Howard Holton" userId="bc87844838c02848" providerId="LiveId" clId="{781DB95E-15C5-4066-973F-D1A198CB794E}" dt="2021-10-30T00:47:31.481" v="1197" actId="207"/>
          <ac:spMkLst>
            <pc:docMk/>
            <pc:sldMk cId="2010412300" sldId="313"/>
            <ac:spMk id="3" creationId="{10CE649E-8395-46E3-9645-C7C0D3142F40}"/>
          </ac:spMkLst>
        </pc:spChg>
        <pc:spChg chg="add mod">
          <ac:chgData name="Howard Holton" userId="bc87844838c02848" providerId="LiveId" clId="{781DB95E-15C5-4066-973F-D1A198CB794E}" dt="2021-10-30T00:57:58.312" v="1845"/>
          <ac:spMkLst>
            <pc:docMk/>
            <pc:sldMk cId="2010412300" sldId="313"/>
            <ac:spMk id="8" creationId="{13527188-2929-46B9-99F1-DD3C1E948DB4}"/>
          </ac:spMkLst>
        </pc:spChg>
      </pc:sldChg>
      <pc:sldChg chg="addSp delSp modSp add">
        <pc:chgData name="Howard Holton" userId="bc87844838c02848" providerId="LiveId" clId="{781DB95E-15C5-4066-973F-D1A198CB794E}" dt="2021-10-30T00:59:02.671" v="1850"/>
        <pc:sldMkLst>
          <pc:docMk/>
          <pc:sldMk cId="419302122" sldId="314"/>
        </pc:sldMkLst>
        <pc:spChg chg="add del mod">
          <ac:chgData name="Howard Holton" userId="bc87844838c02848" providerId="LiveId" clId="{781DB95E-15C5-4066-973F-D1A198CB794E}" dt="2021-10-30T00:59:02.671" v="1850"/>
          <ac:spMkLst>
            <pc:docMk/>
            <pc:sldMk cId="419302122" sldId="314"/>
            <ac:spMk id="8" creationId="{0D03215B-2D42-4757-BD2C-A5FFBA54A894}"/>
          </ac:spMkLst>
        </pc:spChg>
      </pc:sldChg>
      <pc:sldChg chg="addSp modSp add">
        <pc:chgData name="Howard Holton" userId="bc87844838c02848" providerId="LiveId" clId="{781DB95E-15C5-4066-973F-D1A198CB794E}" dt="2021-10-30T00:57:59.036" v="1846"/>
        <pc:sldMkLst>
          <pc:docMk/>
          <pc:sldMk cId="810726895" sldId="315"/>
        </pc:sldMkLst>
        <pc:spChg chg="add mod">
          <ac:chgData name="Howard Holton" userId="bc87844838c02848" providerId="LiveId" clId="{781DB95E-15C5-4066-973F-D1A198CB794E}" dt="2021-10-30T00:57:59.036" v="1846"/>
          <ac:spMkLst>
            <pc:docMk/>
            <pc:sldMk cId="810726895" sldId="315"/>
            <ac:spMk id="8" creationId="{5A1412AB-88AA-4337-AC95-84C331AD31D8}"/>
          </ac:spMkLst>
        </pc:spChg>
      </pc:sldChg>
      <pc:sldChg chg="addSp modSp add ord">
        <pc:chgData name="Howard Holton" userId="bc87844838c02848" providerId="LiveId" clId="{781DB95E-15C5-4066-973F-D1A198CB794E}" dt="2021-10-30T00:57:56.831" v="1844"/>
        <pc:sldMkLst>
          <pc:docMk/>
          <pc:sldMk cId="600609875" sldId="316"/>
        </pc:sldMkLst>
        <pc:spChg chg="add mod">
          <ac:chgData name="Howard Holton" userId="bc87844838c02848" providerId="LiveId" clId="{781DB95E-15C5-4066-973F-D1A198CB794E}" dt="2021-10-30T00:57:56.831" v="1844"/>
          <ac:spMkLst>
            <pc:docMk/>
            <pc:sldMk cId="600609875" sldId="316"/>
            <ac:spMk id="8" creationId="{EB63F6A1-08AF-4F8D-AA85-513430601E57}"/>
          </ac:spMkLst>
        </pc:spChg>
      </pc:sldChg>
      <pc:sldChg chg="addSp modSp add ord">
        <pc:chgData name="Howard Holton" userId="bc87844838c02848" providerId="LiveId" clId="{781DB95E-15C5-4066-973F-D1A198CB794E}" dt="2021-10-30T00:57:51.855" v="1842"/>
        <pc:sldMkLst>
          <pc:docMk/>
          <pc:sldMk cId="1111743500" sldId="317"/>
        </pc:sldMkLst>
        <pc:spChg chg="add mod">
          <ac:chgData name="Howard Holton" userId="bc87844838c02848" providerId="LiveId" clId="{781DB95E-15C5-4066-973F-D1A198CB794E}" dt="2021-10-30T00:57:51.855" v="1842"/>
          <ac:spMkLst>
            <pc:docMk/>
            <pc:sldMk cId="1111743500" sldId="317"/>
            <ac:spMk id="8" creationId="{208AAA95-02F7-47A2-9AF7-DBBE2DEBF88F}"/>
          </ac:spMkLst>
        </pc:spChg>
      </pc:sldChg>
      <pc:sldChg chg="add del">
        <pc:chgData name="Howard Holton" userId="bc87844838c02848" providerId="LiveId" clId="{781DB95E-15C5-4066-973F-D1A198CB794E}" dt="2021-10-30T00:48:30.669" v="1208" actId="2696"/>
        <pc:sldMkLst>
          <pc:docMk/>
          <pc:sldMk cId="1624490377" sldId="318"/>
        </pc:sldMkLst>
      </pc:sldChg>
      <pc:sldChg chg="modSp add mod">
        <pc:chgData name="Howard Holton" userId="bc87844838c02848" providerId="LiveId" clId="{781DB95E-15C5-4066-973F-D1A198CB794E}" dt="2021-10-30T00:59:44.090" v="1866" actId="20577"/>
        <pc:sldMkLst>
          <pc:docMk/>
          <pc:sldMk cId="2783979229" sldId="318"/>
        </pc:sldMkLst>
        <pc:spChg chg="mod">
          <ac:chgData name="Howard Holton" userId="bc87844838c02848" providerId="LiveId" clId="{781DB95E-15C5-4066-973F-D1A198CB794E}" dt="2021-10-30T00:48:43.285" v="1230" actId="20577"/>
          <ac:spMkLst>
            <pc:docMk/>
            <pc:sldMk cId="2783979229" sldId="318"/>
            <ac:spMk id="2" creationId="{D5679D8D-ED62-4F24-86B2-0FBF1A97CBDC}"/>
          </ac:spMkLst>
        </pc:spChg>
        <pc:spChg chg="mod">
          <ac:chgData name="Howard Holton" userId="bc87844838c02848" providerId="LiveId" clId="{781DB95E-15C5-4066-973F-D1A198CB794E}" dt="2021-10-30T00:59:44.090" v="1866" actId="20577"/>
          <ac:spMkLst>
            <pc:docMk/>
            <pc:sldMk cId="2783979229" sldId="318"/>
            <ac:spMk id="3" creationId="{8D6C9DEE-3899-44EB-9A6D-4161E0C50C28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g>
</file>

<file path=ppt/media/image8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9E18743-3720-42B3-BD7F-1D20AF770163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E444A97-7EB4-4943-A61B-6BA45425F7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53285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slide" Target="../slides/slide55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slide" Target="../slides/slide5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slide" Target="../slides/slide41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slide" Target="../slides/slide52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slide" Target="../slides/slide53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jornerd/dragonfodder" TargetMode="External"/><Relationship Id="rId2" Type="http://schemas.openxmlformats.org/officeDocument/2006/relationships/slide" Target="../slides/slide5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1200" dirty="0">
                <a:cs typeface="Calibri" panose="020F0502020204030204"/>
              </a:rPr>
              <a:t> </a:t>
            </a:r>
            <a:endParaRPr lang="en-US" sz="1200" baseline="0" dirty="0">
              <a:cs typeface="Calibri" panose="020F05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44A97-7EB4-4943-A61B-6BA45425F76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839316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1200" dirty="0">
                <a:cs typeface="Calibri" panose="020F0502020204030204"/>
              </a:rPr>
              <a:t> </a:t>
            </a:r>
            <a:endParaRPr lang="en-US" sz="1200" baseline="0" dirty="0">
              <a:cs typeface="Calibri" panose="020F05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44A97-7EB4-4943-A61B-6BA45425F760}" type="slidenum">
              <a:rPr lang="en-US" smtClean="0"/>
              <a:t>55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34627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1200" dirty="0">
                <a:cs typeface="Calibri" panose="020F0502020204030204"/>
              </a:rPr>
              <a:t> </a:t>
            </a:r>
            <a:endParaRPr lang="en-US" sz="1200" baseline="0" dirty="0">
              <a:cs typeface="Calibri" panose="020F05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44A97-7EB4-4943-A61B-6BA45425F760}" type="slidenum">
              <a:rPr lang="en-US" smtClean="0"/>
              <a:t>56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99935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1200" dirty="0">
                <a:cs typeface="Calibri" panose="020F0502020204030204"/>
              </a:rPr>
              <a:t> </a:t>
            </a:r>
            <a:endParaRPr lang="en-US" sz="1200" baseline="0" dirty="0">
              <a:cs typeface="Calibri" panose="020F05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44A97-7EB4-4943-A61B-6BA45425F76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0665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1200" dirty="0">
                <a:cs typeface="Calibri" panose="020F0502020204030204"/>
              </a:rPr>
              <a:t> </a:t>
            </a:r>
            <a:endParaRPr lang="en-US" sz="1200" baseline="0" dirty="0">
              <a:cs typeface="Calibri" panose="020F05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44A97-7EB4-4943-A61B-6BA45425F76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6178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1200" dirty="0">
                <a:cs typeface="Calibri" panose="020F0502020204030204"/>
              </a:rPr>
              <a:t> </a:t>
            </a:r>
            <a:endParaRPr lang="en-US" sz="1200" baseline="0" dirty="0">
              <a:cs typeface="Calibri" panose="020F05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44A97-7EB4-4943-A61B-6BA45425F760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177077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1200" dirty="0">
                <a:cs typeface="Calibri" panose="020F0502020204030204"/>
              </a:rPr>
              <a:t> </a:t>
            </a:r>
            <a:endParaRPr lang="en-US" sz="1200" baseline="0" dirty="0">
              <a:cs typeface="Calibri" panose="020F05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44A97-7EB4-4943-A61B-6BA45425F760}" type="slidenum">
              <a:rPr lang="en-US" smtClean="0"/>
              <a:t>41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496375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1200" dirty="0">
                <a:cs typeface="Calibri" panose="020F0502020204030204"/>
              </a:rPr>
              <a:t> </a:t>
            </a:r>
            <a:endParaRPr lang="en-US" sz="1200" baseline="0" dirty="0">
              <a:cs typeface="Calibri" panose="020F05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44A97-7EB4-4943-A61B-6BA45425F760}" type="slidenum">
              <a:rPr lang="en-US" smtClean="0"/>
              <a:t>42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71804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1200" dirty="0">
                <a:cs typeface="Calibri" panose="020F0502020204030204"/>
              </a:rPr>
              <a:t> </a:t>
            </a:r>
            <a:endParaRPr lang="en-US" sz="1200" baseline="0" dirty="0">
              <a:cs typeface="Calibri" panose="020F05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44A97-7EB4-4943-A61B-6BA45425F760}" type="slidenum">
              <a:rPr lang="en-US" smtClean="0"/>
              <a:t>52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984632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1200" dirty="0">
                <a:cs typeface="Calibri" panose="020F0502020204030204"/>
              </a:rPr>
              <a:t> </a:t>
            </a:r>
            <a:endParaRPr lang="en-US" sz="1200" baseline="0" dirty="0">
              <a:cs typeface="Calibri" panose="020F05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44A97-7EB4-4943-A61B-6BA45425F760}" type="slidenum">
              <a:rPr lang="en-US" smtClean="0"/>
              <a:t>53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468466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dirty="0">
                <a:cs typeface="Calibri" panose="020F0502020204030204"/>
                <a:hlinkClick r:id="rId3"/>
              </a:rPr>
              <a:t>https://github.com/majornerd/dragonfodder</a:t>
            </a:r>
            <a:r>
              <a:rPr lang="en-US" sz="1200" dirty="0">
                <a:cs typeface="Calibri" panose="020F0502020204030204"/>
              </a:rPr>
              <a:t> </a:t>
            </a:r>
            <a:endParaRPr lang="en-US" sz="1200" baseline="0" dirty="0">
              <a:cs typeface="Calibri" panose="020F0502020204030204"/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444A97-7EB4-4943-A61B-6BA45425F760}" type="slidenum">
              <a:rPr lang="en-US" smtClean="0"/>
              <a:t>54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464738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80DD88-AFFD-45B1-A6B7-3756B32C427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057F1E6-D29D-4362-BAD8-48DAB27872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EC11F19-08BB-4471-B3FD-E788BE72F6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65859D3-49EB-477A-8A70-B2A851C6D9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5D8E34B-2874-40E0-8486-38E6FBCEA6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50329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7C8A16-BF64-42E2-BCD2-C2B7F156B4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8251F8D-52ED-4F9F-8AB5-77E9728452B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61F97D2-3114-4B5F-8C28-5A4A1DD61D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E96779-0351-482D-8C68-565DA0A3DC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2618636-FBD4-46D5-A578-178FC12F48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3794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DF28D6EF-616C-4253-B8A5-EDA9669829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A64118-A45A-4AE4-944E-90F99167EA6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BC3BBCA-FD9A-473A-A703-4E118FC488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B26939F-163E-4E51-BDD5-BCC3BE71B1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084F5F-70AE-4C76-B766-F8FDA1EB9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909861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A2835A-A2CC-4757-9514-E938651BCB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17A6AC-B4C3-4843-9177-47114CCC6E3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96880C8-2090-452A-9F60-C70BC5EFA5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C6AC340-EC9D-4A65-88D7-124ED329C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3DFAA3-4FF1-4E5F-B969-49EE980F9E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2140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99A05F-BEF7-4FFD-8936-449B60F58B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D16F02A-0BBF-465F-B878-092BE6AA34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DC8D8EB-6F49-49DF-850F-3BA43D7C989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D478BE-26D1-4C19-AB45-DC42A8B3F4C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C6109B-2270-4B1A-9263-6055569EC1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89524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62999C-1C85-4686-BAC2-32898DEACE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01AB4-D5A9-41F7-9C75-3177D870B2E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EFCCB32-BC70-4147-9950-0F1F1F1106B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908DDD3-013D-4ACC-9169-858F9EB773B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EBB25C8-B501-4FB3-B9B1-B645493A58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4B5B363-1020-47FE-B616-BC49DD9E64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92654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5A16F1-A9E7-4F5F-B55C-AFADEAB58AD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4125D3F-C1DD-46AE-9495-7C84DF98545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A5B4C7-86A6-44CF-B7B7-80AEA88673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9829C24-B987-4E37-8762-17AAB37F054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F2D4DA1-2AEB-439A-8372-638A8C3570D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87066B75-FF29-47BC-9066-30D77A905D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E706C61-7BCE-49CE-8984-40915F8447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8F71055-62C6-4863-84E5-5EE3B5EDFF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32440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D2F5C5-7549-4C03-8114-FEB3C589F3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9A66E9D-4D1C-4237-A51A-6BB53DD0AB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BC8DDDA-DD62-4090-B553-00D6F8C3E3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99C0EF9-517C-44C1-870B-B6D416EFFB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629477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1233D8A-7D90-46E6-8A35-C0940727B7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D6AFD3-6D1B-4514-9ADA-3E2BF95F9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9A5C514-7F0B-4F27-B054-68EE54913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6791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36DD5-3C76-4E02-ACF4-CCD5960B05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BD6C68-CC66-434E-9B8D-8116B673155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F8DBFB-AA8A-43E9-BD6B-AC6C2D426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5319FFB-066E-434D-9493-A730EB48AD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69735D8-1902-411A-8F40-10C6496F34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9EBE10-BD20-4A6D-8FD2-B5840D8F24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043055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EBB3DD-BA42-491E-85D9-BA82919759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E6BEEEB-7992-4468-A196-27E474239BA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3B0DF7B-077F-469F-83E0-1B4C5ABC811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93505C-16D1-4239-AFB5-D4544009FF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379FA1E-FC24-4024-B055-33FDB818557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347F5A6-7714-4539-AA45-061BCF79B4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26743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Picture 9">
            <a:extLst>
              <a:ext uri="{FF2B5EF4-FFF2-40B4-BE49-F238E27FC236}">
                <a16:creationId xmlns:a16="http://schemas.microsoft.com/office/drawing/2014/main" id="{15AE2054-F9FC-4431-A432-6DC1C4281052}"/>
              </a:ext>
            </a:extLst>
          </p:cNvPr>
          <p:cNvPicPr>
            <a:picLocks noChangeAspect="1"/>
          </p:cNvPicPr>
          <p:nvPr userDrawn="1"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1385454" y="-1385454"/>
            <a:ext cx="9421092" cy="12192000"/>
          </a:xfrm>
          <a:prstGeom prst="rect">
            <a:avLst/>
          </a:prstGeom>
        </p:spPr>
      </p:pic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86CEBDD-CC8F-4397-8859-6FB2A508CB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5919DA-60A0-4BBD-A6AA-CAAB86A965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A5271E-8AAF-49FF-BD70-D4E641EAAD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AF7913D-9CD6-4B0E-BBB2-585F4736532D}" type="datetimeFigureOut">
              <a:rPr lang="en-US" smtClean="0"/>
              <a:t>10/29/2021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6E91D13-1F5A-4893-B919-169E7F84680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165A133-351F-4C8E-9323-6B55F6BAED4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CD221AD-8A55-4D0B-A431-145112FA58DB}" type="slidenum">
              <a:rPr lang="en-US" smtClean="0"/>
              <a:t>‹#›</a:t>
            </a:fld>
            <a:endParaRPr lang="en-US"/>
          </a:p>
        </p:txBody>
      </p:sp>
      <p:pic>
        <p:nvPicPr>
          <p:cNvPr id="14" name="Picture 13">
            <a:extLst>
              <a:ext uri="{FF2B5EF4-FFF2-40B4-BE49-F238E27FC236}">
                <a16:creationId xmlns:a16="http://schemas.microsoft.com/office/drawing/2014/main" id="{A32247B9-4783-44CA-9AF7-2C6DBE7080D9}"/>
              </a:ext>
            </a:extLst>
          </p:cNvPr>
          <p:cNvPicPr>
            <a:picLocks noChangeAspect="1"/>
          </p:cNvPicPr>
          <p:nvPr userDrawn="1"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5943600"/>
            <a:ext cx="12192000" cy="91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94614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jornerd/dragonfodder" TargetMode="External"/><Relationship Id="rId4" Type="http://schemas.openxmlformats.org/officeDocument/2006/relationships/image" Target="../media/image4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mazon.com/16678B-Wet-Erase-Overhead-Transparency-Assorted/dp/B002R5AEC0" TargetMode="External"/><Relationship Id="rId2" Type="http://schemas.openxmlformats.org/officeDocument/2006/relationships/hyperlink" Target="https://www.amazon.com/Battle-Grid-Game-Mat-36/dp/B01MQHECUR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hyperlink" Target="https://www.amazon.com/K-T-Fancy-Folding-Storage-Rolling/dp/B07Y35799H" TargetMode="External"/><Relationship Id="rId4" Type="http://schemas.openxmlformats.org/officeDocument/2006/relationships/hyperlink" Target="https://www.amazon.com/Leather-Folding-Hexagon-Purple-Storage/dp/B07DZJJ7CS" TargetMode="External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hyperlink" Target="https://kobold.club/fight/#/encounter-builder" TargetMode="External"/><Relationship Id="rId13" Type="http://schemas.openxmlformats.org/officeDocument/2006/relationships/hyperlink" Target="https://media.wizards.com/2016/downloads/DND/SRD-OGL_V5.1.pdf" TargetMode="External"/><Relationship Id="rId3" Type="http://schemas.openxmlformats.org/officeDocument/2006/relationships/hyperlink" Target="https://www.reddit.com/r/DnD/wiki/getting_started" TargetMode="External"/><Relationship Id="rId7" Type="http://schemas.openxmlformats.org/officeDocument/2006/relationships/hyperlink" Target="https://watabou.itch.io/one-page-dungeon" TargetMode="External"/><Relationship Id="rId12" Type="http://schemas.openxmlformats.org/officeDocument/2006/relationships/hyperlink" Target="https://homebrewery.naturalcrit.com/" TargetMode="External"/><Relationship Id="rId2" Type="http://schemas.openxmlformats.org/officeDocument/2006/relationships/hyperlink" Target="https://old.reddi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donjon.bin.sh/5e/" TargetMode="External"/><Relationship Id="rId11" Type="http://schemas.openxmlformats.org/officeDocument/2006/relationships/hyperlink" Target="https://youmeetinatavern.podbean.com/" TargetMode="External"/><Relationship Id="rId5" Type="http://schemas.openxmlformats.org/officeDocument/2006/relationships/hyperlink" Target="https://www.dmsguild.com/" TargetMode="External"/><Relationship Id="rId10" Type="http://schemas.openxmlformats.org/officeDocument/2006/relationships/hyperlink" Target="https://www.youtube.com/user/geekandsundry" TargetMode="External"/><Relationship Id="rId4" Type="http://schemas.openxmlformats.org/officeDocument/2006/relationships/hyperlink" Target="https://www.reddit.com/r/DnD/wiki/new_dm_guide" TargetMode="External"/><Relationship Id="rId9" Type="http://schemas.openxmlformats.org/officeDocument/2006/relationships/hyperlink" Target="https://www.youtube.com/channel/UCkVdb9Yr8fc05_VbAVfskCA" TargetMode="External"/><Relationship Id="rId14" Type="http://schemas.openxmlformats.org/officeDocument/2006/relationships/image" Target="../media/image5.png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s://old.reddit.com/r/DnDHomebrew/" TargetMode="External"/><Relationship Id="rId13" Type="http://schemas.openxmlformats.org/officeDocument/2006/relationships/hyperlink" Target="https://www.reddit.com/r/DnDBehindTheScreen/" TargetMode="External"/><Relationship Id="rId3" Type="http://schemas.openxmlformats.org/officeDocument/2006/relationships/hyperlink" Target="https://www.reddit.com/r/DnD/wiki/getting_started" TargetMode="External"/><Relationship Id="rId7" Type="http://schemas.openxmlformats.org/officeDocument/2006/relationships/hyperlink" Target="https://old.reddit.com/r/DnDBehindTheScreen/" TargetMode="External"/><Relationship Id="rId12" Type="http://schemas.openxmlformats.org/officeDocument/2006/relationships/hyperlink" Target="https://old.reddit.com/r/DMporn/" TargetMode="External"/><Relationship Id="rId17" Type="http://schemas.openxmlformats.org/officeDocument/2006/relationships/image" Target="../media/image5.png"/><Relationship Id="rId2" Type="http://schemas.openxmlformats.org/officeDocument/2006/relationships/hyperlink" Target="https://old.reddit.com/" TargetMode="External"/><Relationship Id="rId16" Type="http://schemas.openxmlformats.org/officeDocument/2006/relationships/hyperlink" Target="http://gdnd.wikidot.com/character-creation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ld.reddit.com/r/DnD/" TargetMode="External"/><Relationship Id="rId11" Type="http://schemas.openxmlformats.org/officeDocument/2006/relationships/hyperlink" Target="https://old.reddit.com/r/DungeonsAndDragons/" TargetMode="External"/><Relationship Id="rId5" Type="http://schemas.openxmlformats.org/officeDocument/2006/relationships/hyperlink" Target="https://old.reddit.com/r/DMToolkit/" TargetMode="External"/><Relationship Id="rId15" Type="http://schemas.openxmlformats.org/officeDocument/2006/relationships/hyperlink" Target="https://dmdavid.com/tag/7-dungeons-dragons-character-builds-absurdly-good-at-one-thing/" TargetMode="External"/><Relationship Id="rId10" Type="http://schemas.openxmlformats.org/officeDocument/2006/relationships/hyperlink" Target="https://old.reddit.com/r/dndmonsters/" TargetMode="External"/><Relationship Id="rId4" Type="http://schemas.openxmlformats.org/officeDocument/2006/relationships/hyperlink" Target="https://www.reddit.com/r/DnD/wiki/new_dm_guide" TargetMode="External"/><Relationship Id="rId9" Type="http://schemas.openxmlformats.org/officeDocument/2006/relationships/hyperlink" Target="https://old.reddit.com/r/DMAcademy/" TargetMode="External"/><Relationship Id="rId14" Type="http://schemas.openxmlformats.org/officeDocument/2006/relationships/hyperlink" Target="https://www.reddit.com/r/onePageDungeon/" TargetMode="Externa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jornerd/dragonfodder" TargetMode="External"/><Relationship Id="rId4" Type="http://schemas.openxmlformats.org/officeDocument/2006/relationships/image" Target="../media/image4.pn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jornerd/dragonfodder" TargetMode="External"/><Relationship Id="rId4" Type="http://schemas.openxmlformats.org/officeDocument/2006/relationships/image" Target="../media/image4.png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hyperlink" Target="https://kobold.club/fight/#/encounter-builder" TargetMode="External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jornerd/dragonfodder" TargetMode="External"/><Relationship Id="rId4" Type="http://schemas.openxmlformats.org/officeDocument/2006/relationships/image" Target="../media/image4.png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jornerd/dragonfodder" TargetMode="External"/><Relationship Id="rId4" Type="http://schemas.openxmlformats.org/officeDocument/2006/relationships/image" Target="../media/image4.png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8.jpg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hyperlink" Target="https://donjon.bin.sh/5e/" TargetMode="External"/><Relationship Id="rId7" Type="http://schemas.openxmlformats.org/officeDocument/2006/relationships/hyperlink" Target="https://azgaar.github.io/Fantasy-Map-Generator/" TargetMode="External"/><Relationship Id="rId2" Type="http://schemas.openxmlformats.org/officeDocument/2006/relationships/hyperlink" Target="https://www.dmsguild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homebrewery.naturalcrit.com/" TargetMode="External"/><Relationship Id="rId5" Type="http://schemas.openxmlformats.org/officeDocument/2006/relationships/hyperlink" Target="https://kobold.club/fight/#/encounter-builder" TargetMode="External"/><Relationship Id="rId4" Type="http://schemas.openxmlformats.org/officeDocument/2006/relationships/hyperlink" Target="https://watabou.itch.io/one-page-dungeon" TargetMode="External"/></Relationships>
</file>

<file path=ppt/slides/_rels/slide51.xml.rels><?xml version="1.0" encoding="UTF-8" standalone="yes"?>
<Relationships xmlns="http://schemas.openxmlformats.org/package/2006/relationships"><Relationship Id="rId8" Type="http://schemas.openxmlformats.org/officeDocument/2006/relationships/hyperlink" Target="https://old.reddit.com/r/dndmonsters/" TargetMode="External"/><Relationship Id="rId13" Type="http://schemas.openxmlformats.org/officeDocument/2006/relationships/hyperlink" Target="https://dmdavid.com/tag/7-dungeons-dragons-character-builds-absurdly-good-at-one-thing/" TargetMode="External"/><Relationship Id="rId3" Type="http://schemas.openxmlformats.org/officeDocument/2006/relationships/hyperlink" Target="https://old.reddit.com/r/DMToolkit/" TargetMode="External"/><Relationship Id="rId7" Type="http://schemas.openxmlformats.org/officeDocument/2006/relationships/hyperlink" Target="https://old.reddit.com/r/DMAcademy/" TargetMode="External"/><Relationship Id="rId12" Type="http://schemas.openxmlformats.org/officeDocument/2006/relationships/hyperlink" Target="https://www.reddit.com/r/onePageDungeon/" TargetMode="External"/><Relationship Id="rId2" Type="http://schemas.openxmlformats.org/officeDocument/2006/relationships/hyperlink" Target="https://old.reddit.com/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old.reddit.com/r/DnDHomebrew/" TargetMode="External"/><Relationship Id="rId11" Type="http://schemas.openxmlformats.org/officeDocument/2006/relationships/hyperlink" Target="https://www.reddit.com/r/DnDBehindTheScreen/" TargetMode="External"/><Relationship Id="rId5" Type="http://schemas.openxmlformats.org/officeDocument/2006/relationships/hyperlink" Target="https://old.reddit.com/r/DnDBehindTheScreen/" TargetMode="External"/><Relationship Id="rId15" Type="http://schemas.openxmlformats.org/officeDocument/2006/relationships/image" Target="../media/image5.png"/><Relationship Id="rId10" Type="http://schemas.openxmlformats.org/officeDocument/2006/relationships/hyperlink" Target="https://old.reddit.com/r/DMporn/" TargetMode="External"/><Relationship Id="rId4" Type="http://schemas.openxmlformats.org/officeDocument/2006/relationships/hyperlink" Target="https://old.reddit.com/r/DnD/" TargetMode="External"/><Relationship Id="rId9" Type="http://schemas.openxmlformats.org/officeDocument/2006/relationships/hyperlink" Target="https://old.reddit.com/r/DungeonsAndDragons/" TargetMode="External"/><Relationship Id="rId14" Type="http://schemas.openxmlformats.org/officeDocument/2006/relationships/hyperlink" Target="http://gdnd.wikidot.com/character-creation" TargetMode="Externa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jornerd/dragonfodder" TargetMode="External"/><Relationship Id="rId4" Type="http://schemas.openxmlformats.org/officeDocument/2006/relationships/image" Target="../media/image4.png"/></Relationships>
</file>

<file path=ppt/slides/_rels/slide5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jornerd/dragonfodder" TargetMode="External"/><Relationship Id="rId4" Type="http://schemas.openxmlformats.org/officeDocument/2006/relationships/image" Target="../media/image4.png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jornerd/dragonfodder" TargetMode="External"/><Relationship Id="rId4" Type="http://schemas.openxmlformats.org/officeDocument/2006/relationships/image" Target="../media/image4.png"/></Relationships>
</file>

<file path=ppt/slides/_rels/slide5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jornerd/dragonfodder" TargetMode="External"/><Relationship Id="rId4" Type="http://schemas.openxmlformats.org/officeDocument/2006/relationships/image" Target="../media/image4.png"/></Relationships>
</file>

<file path=ppt/slides/_rels/slide5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jornerd/dragonfodder" TargetMode="Externa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5" Type="http://schemas.openxmlformats.org/officeDocument/2006/relationships/hyperlink" Target="https://github.com/majornerd/dragonfodder" TargetMode="External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dndbeyond.com/" TargetMode="External"/><Relationship Id="rId2" Type="http://schemas.openxmlformats.org/officeDocument/2006/relationships/hyperlink" Target="https://media.wizards.com/2018/dnd/downloads/DnD_BasicRules_2018.pdf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944" y="2946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Fan Expo – Denver 2021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513324"/>
            <a:ext cx="8581612" cy="25487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 algn="l"/>
            <a:r>
              <a:rPr lang="en-US" sz="2400" baseline="0" dirty="0"/>
              <a:t>It’s All in the Whit (</a:t>
            </a:r>
            <a:r>
              <a:rPr lang="en-US" sz="2400" b="1" baseline="0" dirty="0"/>
              <a:t>DND for Beginners #1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Combining Whit &amp; Voice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The Greatest Adventure Begins with a </a:t>
            </a:r>
            <a:r>
              <a:rPr lang="en-US" sz="2400" dirty="0"/>
              <a:t>S</a:t>
            </a:r>
            <a:r>
              <a:rPr lang="en-US" sz="2400" baseline="0" dirty="0"/>
              <a:t>ingle Scene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DND Needs You…r World!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Running Your DND Game Online (</a:t>
            </a:r>
            <a:r>
              <a:rPr lang="en-US" sz="2400" b="1" baseline="0" dirty="0"/>
              <a:t>DND for Beginners #5</a:t>
            </a:r>
            <a:r>
              <a:rPr lang="en-US" sz="2400" baseline="0" dirty="0"/>
              <a:t>)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37" y="3035107"/>
            <a:ext cx="3144575" cy="3144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2F9E4B-C80F-4B92-A229-F4F890EFFF5D}"/>
              </a:ext>
            </a:extLst>
          </p:cNvPr>
          <p:cNvSpPr txBox="1"/>
          <p:nvPr/>
        </p:nvSpPr>
        <p:spPr>
          <a:xfrm>
            <a:off x="5919095" y="6893107"/>
            <a:ext cx="63984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D5BC3D8-E24C-410C-97E8-D9473EB85E22}"/>
              </a:ext>
            </a:extLst>
          </p:cNvPr>
          <p:cNvSpPr txBox="1"/>
          <p:nvPr/>
        </p:nvSpPr>
        <p:spPr>
          <a:xfrm>
            <a:off x="5620518" y="6431442"/>
            <a:ext cx="615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49365404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73C45D-96EB-431F-A2E3-7E48C7BF79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 We Use</a:t>
            </a:r>
            <a:r>
              <a:rPr lang="en-US" baseline="0" dirty="0"/>
              <a:t> (Recommended)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E9628FE-3CBF-4B11-8843-4A367854B7E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 fontScale="77500" lnSpcReduction="20000"/>
          </a:bodyPr>
          <a:lstStyle/>
          <a:p>
            <a:r>
              <a:rPr lang="en-US" dirty="0"/>
              <a:t>Play Mat and Wet</a:t>
            </a:r>
            <a:r>
              <a:rPr lang="en-US" baseline="0" dirty="0"/>
              <a:t> Erase Markers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Mat ($27.99) </a:t>
            </a:r>
            <a:r>
              <a:rPr lang="en-US" baseline="0" dirty="0">
                <a:hlinkClick r:id="rId2"/>
              </a:rPr>
              <a:t>https://www.amazon.com/Battle-Grid-Game-Mat-36/dp/B01MQHECUR/</a:t>
            </a:r>
            <a:endParaRPr lang="en-US" baseline="0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Markers ($12.99) </a:t>
            </a:r>
            <a:r>
              <a:rPr lang="en-US" dirty="0">
                <a:hlinkClick r:id="rId3"/>
              </a:rPr>
              <a:t>https://www.amazon.com/16678B-Wet-Erase-Overhead-Transparency-Assorted/dp/B002R5AEC0</a:t>
            </a:r>
            <a:r>
              <a:rPr lang="en-US" dirty="0"/>
              <a:t> </a:t>
            </a:r>
            <a:endParaRPr lang="en-US" baseline="0" dirty="0">
              <a:cs typeface="Calibri"/>
            </a:endParaRPr>
          </a:p>
          <a:p>
            <a:pPr lvl="0"/>
            <a:r>
              <a:rPr lang="en-US" baseline="0" dirty="0"/>
              <a:t>Dice Tray</a:t>
            </a:r>
            <a:endParaRPr lang="en-US" dirty="0"/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Single ($8.99)  </a:t>
            </a:r>
            <a:r>
              <a:rPr lang="en-US" baseline="0" dirty="0">
                <a:hlinkClick r:id="rId4"/>
              </a:rPr>
              <a:t>https://www.amazon.com/Leather-Folding-Hexagon-Purple-Storage/dp/B07DZJJ7CS</a:t>
            </a:r>
            <a:endParaRPr lang="en-US" baseline="0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Set of </a:t>
            </a:r>
            <a:r>
              <a:rPr lang="en-US" baseline="0" dirty="0"/>
              <a:t>4 ($16.99) </a:t>
            </a:r>
            <a:r>
              <a:rPr lang="en-US" baseline="0" dirty="0">
                <a:hlinkClick r:id="rId5"/>
              </a:rPr>
              <a:t>https://www.amazon.com/K-T-Fancy-Folding-Storage-Rolling/dp/B07Y35799H</a:t>
            </a:r>
            <a:endParaRPr lang="en-US" baseline="0" dirty="0">
              <a:cs typeface="Calibri" panose="020F0502020204030204"/>
            </a:endParaRPr>
          </a:p>
          <a:p>
            <a:r>
              <a:rPr lang="en-US" dirty="0"/>
              <a:t>Mini’s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~$5.99 for two – I recommend your Local Gaming Store (LGS) for these</a:t>
            </a:r>
            <a:endParaRPr lang="en-US" dirty="0">
              <a:cs typeface="Calibri" panose="020F0502020204030204"/>
            </a:endParaRPr>
          </a:p>
          <a:p>
            <a:r>
              <a:rPr lang="en-US" baseline="0" dirty="0"/>
              <a:t>Soda</a:t>
            </a:r>
            <a:r>
              <a:rPr lang="en-US" dirty="0"/>
              <a:t> Rings </a:t>
            </a:r>
            <a:endParaRPr lang="en-US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(Free*) these are the plastic rings on a soda (and other) bottle.</a:t>
            </a:r>
            <a:endParaRPr lang="en-US" dirty="0">
              <a:cs typeface="Calibri" panose="020F0502020204030204"/>
            </a:endParaRPr>
          </a:p>
          <a:p>
            <a:r>
              <a:rPr lang="en-US" baseline="0" dirty="0"/>
              <a:t>Counters</a:t>
            </a:r>
            <a:endParaRPr lang="en-US" baseline="0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Each D&amp;D Mini package contains 2, but you can use coins, tokens, poker chips…..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DM Screen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Allows you to have notes and info, as well as make rolls without revealing the result *Optional</a:t>
            </a:r>
            <a:endParaRPr lang="en-US" dirty="0">
              <a:cs typeface="Calibri" panose="020F0502020204030204"/>
            </a:endParaRPr>
          </a:p>
          <a:p>
            <a:pPr lvl="2"/>
            <a:endParaRPr lang="en-US" baseline="0" dirty="0"/>
          </a:p>
          <a:p>
            <a:pPr lvl="2"/>
            <a:endParaRPr lang="en-US" baseline="0" dirty="0"/>
          </a:p>
          <a:p>
            <a:pPr lvl="1"/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842970A-5D8C-4F5B-B106-255DD95F121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60625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4F06-A6E7-42C6-9866-0C72DEAB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29" y="-387"/>
            <a:ext cx="8409259" cy="1325563"/>
          </a:xfrm>
        </p:spPr>
        <p:txBody>
          <a:bodyPr/>
          <a:lstStyle/>
          <a:p>
            <a:r>
              <a:rPr lang="en-US" dirty="0"/>
              <a:t>Tools We</a:t>
            </a:r>
            <a:r>
              <a:rPr lang="en-US" baseline="0" dirty="0"/>
              <a:t> Use (Online Tools)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AF88-6642-4642-840C-5C6D8BD4C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029" y="1144162"/>
            <a:ext cx="10664282" cy="5113337"/>
          </a:xfrm>
        </p:spPr>
        <p:txBody>
          <a:bodyPr vert="horz" lIns="91440" tIns="45720" rIns="91440" bIns="45720" rtlCol="0" anchor="t">
            <a:normAutofit fontScale="70000" lnSpcReduction="20000"/>
          </a:bodyPr>
          <a:lstStyle/>
          <a:p>
            <a:r>
              <a:rPr lang="en-US" dirty="0"/>
              <a:t>Reddit - At least 10 subreddits for D&amp;D </a:t>
            </a:r>
            <a:r>
              <a:rPr lang="en-US" sz="2000" dirty="0">
                <a:hlinkClick r:id="rId2"/>
              </a:rPr>
              <a:t>https://old.reddit.com</a:t>
            </a:r>
            <a:r>
              <a:rPr lang="en-US" sz="2000" dirty="0"/>
              <a:t> 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Getting Started: Player - </a:t>
            </a:r>
            <a:r>
              <a:rPr lang="en-US" sz="2000" dirty="0">
                <a:ea typeface="+mn-lt"/>
                <a:cs typeface="+mn-lt"/>
                <a:hlinkClick r:id="rId3"/>
              </a:rPr>
              <a:t>https://www.reddit.com/r/DnD/wiki/getting_started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Getting Started: DM - </a:t>
            </a:r>
            <a:r>
              <a:rPr lang="en-US" sz="2000" dirty="0">
                <a:ea typeface="+mn-lt"/>
                <a:cs typeface="+mn-lt"/>
                <a:hlinkClick r:id="rId4"/>
              </a:rPr>
              <a:t>https://www.reddit.com/r/DnD/wiki/new_dm_guide</a:t>
            </a:r>
            <a:r>
              <a:rPr lang="en-US" sz="2000" dirty="0">
                <a:ea typeface="+mn-lt"/>
                <a:cs typeface="+mn-lt"/>
              </a:rPr>
              <a:t> </a:t>
            </a:r>
            <a:endParaRPr lang="en-US" sz="2000" dirty="0">
              <a:cs typeface="Calibri" panose="020F0502020204030204"/>
            </a:endParaRPr>
          </a:p>
          <a:p>
            <a:r>
              <a:rPr lang="en-US" dirty="0"/>
              <a:t>DMs Guild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Tons of free content, including adventures: </a:t>
            </a:r>
            <a:r>
              <a:rPr lang="en-US" sz="2000" dirty="0">
                <a:hlinkClick r:id="rId5"/>
              </a:rPr>
              <a:t>https://www.dmsguild.com/</a:t>
            </a:r>
            <a:r>
              <a:rPr lang="en-US" sz="2000" dirty="0"/>
              <a:t> </a:t>
            </a:r>
            <a:endParaRPr lang="en-US" sz="1600" dirty="0">
              <a:cs typeface="Calibri"/>
            </a:endParaRPr>
          </a:p>
          <a:p>
            <a:r>
              <a:rPr lang="en-US" dirty="0" err="1"/>
              <a:t>DonJon</a:t>
            </a:r>
            <a:r>
              <a:rPr lang="en-US" dirty="0"/>
              <a:t> – </a:t>
            </a:r>
            <a:r>
              <a:rPr lang="en-US" sz="2000" dirty="0"/>
              <a:t>The best tools here are: Random Dungeon Generator, Encounter Size Calc, Random Generator: </a:t>
            </a:r>
            <a:r>
              <a:rPr lang="en-US" sz="2000" dirty="0">
                <a:hlinkClick r:id="rId6"/>
              </a:rPr>
              <a:t>https://donjon.bin.sh/5e/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dirty="0"/>
              <a:t>One Page Dungeon – </a:t>
            </a:r>
            <a:r>
              <a:rPr lang="en-US" sz="2000" dirty="0"/>
              <a:t>Every refresh is a new dungeon (Hint: Print to PDF) </a:t>
            </a:r>
            <a:r>
              <a:rPr lang="en-US" sz="2000" dirty="0">
                <a:hlinkClick r:id="rId7"/>
              </a:rPr>
              <a:t>https://watabou.itch.io/one-page-dungeon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dirty="0"/>
              <a:t>Kobold Fight Club – </a:t>
            </a:r>
            <a:r>
              <a:rPr lang="en-US" sz="2000" dirty="0"/>
              <a:t>Really good encounter builder </a:t>
            </a:r>
            <a:r>
              <a:rPr lang="en-US" sz="2000" dirty="0">
                <a:hlinkClick r:id="rId8"/>
              </a:rPr>
              <a:t>https://kobold.club/fight/#/encounter-builder</a:t>
            </a:r>
            <a:r>
              <a:rPr lang="en-US" sz="2000" dirty="0"/>
              <a:t> </a:t>
            </a:r>
            <a:endParaRPr lang="en-US" dirty="0"/>
          </a:p>
          <a:p>
            <a:r>
              <a:rPr lang="en-US" dirty="0"/>
              <a:t>YouTube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Matt Coleville (The best resource for a DM) - </a:t>
            </a:r>
            <a:r>
              <a:rPr lang="en-US" sz="2000" dirty="0">
                <a:hlinkClick r:id="rId9"/>
              </a:rPr>
              <a:t>https://www.youtube.com/channel/UCkVdb9Yr8fc05_VbAVfskCA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Matt Mercer (of</a:t>
            </a:r>
            <a:r>
              <a:rPr lang="en-US" sz="2000" baseline="0" dirty="0"/>
              <a:t> Critical Role fame</a:t>
            </a:r>
            <a:r>
              <a:rPr lang="en-US" sz="2000" dirty="0"/>
              <a:t>) - </a:t>
            </a:r>
            <a:r>
              <a:rPr lang="en-US" sz="2000" dirty="0">
                <a:hlinkClick r:id="rId10"/>
              </a:rPr>
              <a:t>https://www.youtube.com/user/geekandsundry</a:t>
            </a:r>
            <a:r>
              <a:rPr lang="en-US" sz="2000" dirty="0"/>
              <a:t> </a:t>
            </a:r>
            <a:endParaRPr lang="en-US" sz="2000" baseline="0" dirty="0">
              <a:cs typeface="Calibri"/>
            </a:endParaRPr>
          </a:p>
          <a:p>
            <a:pPr lvl="0"/>
            <a:r>
              <a:rPr lang="en-US" dirty="0"/>
              <a:t>Podcasts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YMIAT</a:t>
            </a:r>
            <a:r>
              <a:rPr lang="en-US" sz="2000" baseline="0" dirty="0"/>
              <a:t> – You Met in a </a:t>
            </a:r>
            <a:r>
              <a:rPr lang="en-US" sz="2000" dirty="0"/>
              <a:t>Tavern - </a:t>
            </a:r>
            <a:r>
              <a:rPr lang="en-US" sz="2000" dirty="0">
                <a:hlinkClick r:id="rId11"/>
              </a:rPr>
              <a:t>https://youmeetinatavern.podbean.com/</a:t>
            </a:r>
            <a:r>
              <a:rPr lang="en-US" sz="2000" dirty="0"/>
              <a:t> </a:t>
            </a:r>
            <a:endParaRPr lang="en-US" sz="2000" baseline="0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Critical Role - </a:t>
            </a:r>
            <a:r>
              <a:rPr lang="en-US" sz="2000" dirty="0">
                <a:hlinkClick r:id="rId10"/>
              </a:rPr>
              <a:t>https://www.youtube.com/user/geekandsundry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sz="2900" dirty="0">
                <a:ea typeface="+mn-lt"/>
                <a:cs typeface="+mn-lt"/>
              </a:rPr>
              <a:t>The </a:t>
            </a:r>
            <a:r>
              <a:rPr lang="en-US" sz="2900" dirty="0" err="1">
                <a:ea typeface="+mn-lt"/>
                <a:cs typeface="+mn-lt"/>
              </a:rPr>
              <a:t>Hombrewery</a:t>
            </a:r>
            <a:endParaRPr lang="en-US" sz="2900" dirty="0">
              <a:ea typeface="+mn-lt"/>
              <a:cs typeface="+mn-lt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Make your Homebrew look official: </a:t>
            </a:r>
            <a:r>
              <a:rPr lang="en-US" sz="2000" dirty="0">
                <a:ea typeface="+mn-lt"/>
                <a:cs typeface="+mn-lt"/>
                <a:hlinkClick r:id="rId12"/>
              </a:rPr>
              <a:t>https://homebrewery.naturalcrit.com/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r>
              <a:rPr lang="en-US" sz="2900" dirty="0">
                <a:ea typeface="+mn-lt"/>
                <a:cs typeface="+mn-lt"/>
              </a:rPr>
              <a:t>D&amp;D 5e SRD (System Resource Document) – Homebrew: </a:t>
            </a:r>
            <a:r>
              <a:rPr lang="en-US" sz="2000" dirty="0">
                <a:ea typeface="+mn-lt"/>
                <a:cs typeface="+mn-lt"/>
                <a:hlinkClick r:id="rId13"/>
              </a:rPr>
              <a:t>https://media.wizards.com/2016/downloads/DND/SRD-OGL_V5.1.pdf</a:t>
            </a:r>
            <a:endParaRPr lang="en-US" sz="2000" dirty="0">
              <a:ea typeface="+mn-lt"/>
              <a:cs typeface="+mn-lt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166ECAF-9045-4C6A-ACDF-C29E80DE85F5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244452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4F06-A6E7-42C6-9866-0C72DEAB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29" y="-387"/>
            <a:ext cx="8409259" cy="1325563"/>
          </a:xfrm>
        </p:spPr>
        <p:txBody>
          <a:bodyPr/>
          <a:lstStyle/>
          <a:p>
            <a:r>
              <a:rPr lang="en-US" dirty="0"/>
              <a:t>Tools We</a:t>
            </a:r>
            <a:r>
              <a:rPr lang="en-US" baseline="0" dirty="0"/>
              <a:t> Use (Online Tools)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AF88-6642-4642-840C-5C6D8BD4C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029" y="1144162"/>
            <a:ext cx="10664282" cy="51133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Reddit - At least 10 subreddits for D&amp;D </a:t>
            </a:r>
            <a:r>
              <a:rPr lang="en-US" sz="2000" dirty="0">
                <a:hlinkClick r:id="rId2"/>
              </a:rPr>
              <a:t>https://old.reddit.com</a:t>
            </a:r>
            <a:r>
              <a:rPr lang="en-US" sz="2000" dirty="0"/>
              <a:t> 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Getting Started: Player - </a:t>
            </a:r>
            <a:r>
              <a:rPr lang="en-US" sz="2000" dirty="0">
                <a:ea typeface="+mn-lt"/>
                <a:cs typeface="+mn-lt"/>
                <a:hlinkClick r:id="rId3"/>
              </a:rPr>
              <a:t>https://www.reddit.com/r/DnD/wiki/getting_started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Getting Started: DM - </a:t>
            </a:r>
            <a:r>
              <a:rPr lang="en-US" sz="2000" dirty="0">
                <a:ea typeface="+mn-lt"/>
                <a:cs typeface="+mn-lt"/>
                <a:hlinkClick r:id="rId4"/>
              </a:rPr>
              <a:t>https://www.reddit.com/r/DnD/wiki/new_dm_guide</a:t>
            </a:r>
            <a:r>
              <a:rPr lang="en-US" sz="2000" dirty="0">
                <a:ea typeface="+mn-lt"/>
                <a:cs typeface="+mn-lt"/>
              </a:rPr>
              <a:t> 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5"/>
              </a:rPr>
              <a:t>https://old.reddit.com/r/DMToolkit/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6"/>
              </a:rPr>
              <a:t>https://old.reddit.com/r/DnD/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7"/>
              </a:rPr>
              <a:t>https://old.reddit.com/r/DnDBehindTheScreen/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8"/>
              </a:rPr>
              <a:t>https://old.reddit.com/r/DnDHomebrew/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9"/>
              </a:rPr>
              <a:t>https://old.reddit.com/r/DMAcademy/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0"/>
              </a:rPr>
              <a:t>https://old.reddit.com/r/dndmonsters/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1"/>
              </a:rPr>
              <a:t>https://old.reddit.com/r/DungeonsAndDragons/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2"/>
              </a:rPr>
              <a:t>https://old.reddit.com/r/DMporn/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3"/>
              </a:rPr>
              <a:t>https://www.reddit.com/r/DnDBehindTheScreen/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4"/>
              </a:rPr>
              <a:t>https://www.reddit.com/r/onePageDungeon/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5"/>
              </a:rPr>
              <a:t>https://dmdavid.com/tag/7-dungeons-dragons-character-builds-absurdly-good-at-one-thing/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6"/>
              </a:rPr>
              <a:t>http://gdnd.wikidot.com/character-creation</a:t>
            </a:r>
            <a:r>
              <a:rPr lang="en-US" sz="1600" dirty="0">
                <a:cs typeface="Calibri" panose="020F0502020204030204"/>
              </a:rPr>
              <a:t> 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166ECAF-9045-4C6A-ACDF-C29E80DE85F5}"/>
              </a:ext>
            </a:extLst>
          </p:cNvPr>
          <p:cNvPicPr>
            <a:picLocks noChangeAspect="1"/>
          </p:cNvPicPr>
          <p:nvPr/>
        </p:nvPicPr>
        <p:blipFill>
          <a:blip r:embed="rId17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5898490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9713A9-C68D-4414-AB62-B3096D2FA4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Session Zero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C817D6-E6E6-47C3-84F9-8C3FB19412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Session Zero is a critical “Pre-game” session</a:t>
            </a:r>
          </a:p>
          <a:p>
            <a:r>
              <a:rPr lang="en-US" dirty="0"/>
              <a:t>Goals of Session Zero: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Character</a:t>
            </a:r>
            <a:r>
              <a:rPr lang="en-US" baseline="0" dirty="0"/>
              <a:t> Creation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Align player goals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Provide background on the game world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>
                <a:cs typeface="Calibri" panose="020F0502020204030204"/>
              </a:rPr>
              <a:t>Scheduling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>
                <a:cs typeface="Calibri" panose="020F0502020204030204"/>
              </a:rPr>
              <a:t>Party make up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>
                <a:cs typeface="Calibri" panose="020F0502020204030204"/>
              </a:rPr>
              <a:t>House Rules</a:t>
            </a:r>
            <a:endParaRPr lang="en-US" baseline="0" dirty="0">
              <a:cs typeface="Calibri" panose="020F0502020204030204"/>
            </a:endParaRPr>
          </a:p>
          <a:p>
            <a:pPr marL="457200" lvl="1" indent="0">
              <a:buNone/>
            </a:pPr>
            <a:endParaRPr lang="en-US" dirty="0"/>
          </a:p>
        </p:txBody>
      </p:sp>
      <p:pic>
        <p:nvPicPr>
          <p:cNvPr id="7" name="Picture 6" descr="A close up of a plant&#10;&#10;Description generated with high confidence">
            <a:extLst>
              <a:ext uri="{FF2B5EF4-FFF2-40B4-BE49-F238E27FC236}">
                <a16:creationId xmlns:a16="http://schemas.microsoft.com/office/drawing/2014/main" id="{665FD890-BD45-4BA0-B197-772C34696A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890403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A80E1-CB86-4B5D-9EBF-49E4FDE22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871BE-B69F-4224-ACD2-0A294EBB88E7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 vert="horz" lIns="91440" tIns="45720" rIns="91440" bIns="45720" rtlCol="0" anchor="t">
            <a:normAutofit fontScale="92500"/>
          </a:bodyPr>
          <a:lstStyle/>
          <a:p>
            <a:r>
              <a:rPr lang="en-US" baseline="0" dirty="0"/>
              <a:t>20 questions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What do you</a:t>
            </a:r>
            <a:r>
              <a:rPr lang="en-US" baseline="0" dirty="0"/>
              <a:t> look like 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strangers see you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was your upbringing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Are you still in contact with people from your childhood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Why did you become an adventurer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Where have you been already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 you believe in the Gods?  Do you follow one?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you feel about Magic?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is worth dying for?</a:t>
            </a:r>
            <a:endParaRPr lang="en-US" baseline="0" dirty="0">
              <a:cs typeface="Calibri" panose="020F0502020204030204"/>
            </a:endParaRPr>
          </a:p>
          <a:p>
            <a:pPr marL="457200" lvl="1" indent="0">
              <a:buNone/>
            </a:pPr>
            <a:endParaRPr lang="en-US" baseline="0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496F456-36EF-4813-A04E-DEEA870DBFA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20Q Cont’d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is your dream?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is your stance on morals or the law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you deal with strangers?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How do you place a value on a person's life? Animals?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 you see all races as the same?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Does your hero like arts?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What’s your favorite meal?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What about love?</a:t>
            </a:r>
            <a:endParaRPr lang="en-US" baseline="0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Do you have a dark secret?</a:t>
            </a:r>
            <a:endParaRPr lang="en-US" baseline="0" dirty="0">
              <a:cs typeface="Calibri" panose="020F0502020204030204"/>
            </a:endParaRPr>
          </a:p>
          <a:p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A31C11F8-6A51-4379-8B9F-F2266F6A3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9930349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D5A80E1-CB86-4B5D-9EBF-49E4FDE2221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Character Creation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F871BE-B69F-4224-ACD2-0A294EBB88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9138"/>
            <a:ext cx="10515600" cy="474782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How to roll</a:t>
            </a:r>
            <a:endParaRPr lang="en-US" dirty="0">
              <a:cs typeface="Calibri"/>
            </a:endParaRPr>
          </a:p>
          <a:p>
            <a:r>
              <a:rPr lang="en-US" dirty="0"/>
              <a:t>What</a:t>
            </a:r>
            <a:r>
              <a:rPr lang="en-US" baseline="0" dirty="0"/>
              <a:t> is important</a:t>
            </a:r>
            <a:endParaRPr lang="en-US" baseline="0" dirty="0">
              <a:cs typeface="Calibri"/>
            </a:endParaRPr>
          </a:p>
          <a:p>
            <a:r>
              <a:rPr lang="en-US" baseline="0" dirty="0"/>
              <a:t>Have fun</a:t>
            </a:r>
          </a:p>
          <a:p>
            <a:r>
              <a:rPr lang="en-US" baseline="0" dirty="0"/>
              <a:t>TALK TO THE OTHER PLAYERS</a:t>
            </a:r>
            <a:r>
              <a:rPr lang="en-US" dirty="0"/>
              <a:t>!!!</a:t>
            </a:r>
            <a:endParaRPr lang="en-US" baseline="0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A31C11F8-6A51-4379-8B9F-F2266F6A37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32081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4BE92DD-F18D-49D7-A3E5-BB5C45C48D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Let’s Build a Character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0DC912-365D-4BF4-B57B-87F18933E38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sz="2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(Feel free to follow along on your device)</a:t>
            </a:r>
          </a:p>
          <a:p>
            <a:r>
              <a:rPr lang="en-US" sz="280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How</a:t>
            </a:r>
            <a:r>
              <a:rPr lang="en-US" sz="2800" kern="1200" baseline="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 to handle rolls?!?</a:t>
            </a:r>
          </a:p>
          <a:p>
            <a:pPr marL="914400" lvl="1" indent="-457200">
              <a:buAutoNum type="arabicPeriod"/>
            </a:pPr>
            <a:r>
              <a:rPr lang="en-US" dirty="0"/>
              <a:t>Roll 4x D6, re-roll any</a:t>
            </a:r>
            <a:r>
              <a:rPr lang="en-US" baseline="0" dirty="0"/>
              <a:t> 1’s, discard the lowest</a:t>
            </a:r>
            <a:endParaRPr lang="en-US" baseline="0" dirty="0">
              <a:cs typeface="Calibri" panose="020F0502020204030204"/>
            </a:endParaRPr>
          </a:p>
          <a:p>
            <a:pPr marL="914400" lvl="1" indent="-457200">
              <a:buAutoNum type="arabicPeriod"/>
            </a:pPr>
            <a:r>
              <a:rPr lang="en-US" baseline="0" dirty="0"/>
              <a:t>7 rolls, discard the lowest</a:t>
            </a:r>
            <a:endParaRPr lang="en-US" baseline="0" dirty="0">
              <a:cs typeface="Calibri" panose="020F0502020204030204"/>
            </a:endParaRPr>
          </a:p>
          <a:p>
            <a:pPr marL="914400" lvl="1" indent="-457200">
              <a:buAutoNum type="arabicPeriod"/>
            </a:pPr>
            <a:r>
              <a:rPr lang="en-US" baseline="0" dirty="0"/>
              <a:t>Heroes not Zeroes</a:t>
            </a:r>
            <a:endParaRPr lang="en-US" baseline="0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8A44BB0-1B24-43A0-981D-33991E79103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150435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8F7468-B4E6-48F3-8F66-FCBC26EAE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How to Play!!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6DF7B25-B77C-4DE4-94F3-893728D8E13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When in doubt, try</a:t>
            </a:r>
          </a:p>
          <a:p>
            <a:r>
              <a:rPr lang="en-US" dirty="0"/>
              <a:t>Everyone’s game is different</a:t>
            </a:r>
          </a:p>
          <a:p>
            <a:r>
              <a:rPr lang="en-US" dirty="0"/>
              <a:t>Don’t worry about role playing</a:t>
            </a:r>
          </a:p>
          <a:p>
            <a:endParaRPr lang="en-US" dirty="0"/>
          </a:p>
          <a:p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3DEE6CF-D95F-44A5-B021-645CC81DDD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0463607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641034-B982-48C0-8169-DA5095D825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Phases of Play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93240B0-8126-409F-A977-5E29CCEF65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65430"/>
            <a:ext cx="10515600" cy="4611533"/>
          </a:xfrm>
        </p:spPr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Movement, Action, Bonus Action</a:t>
            </a:r>
            <a:endParaRPr lang="en-US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Movement is limited by your total movement and modifiers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Modifiers may be terrain, character effects (Grapple, Prone, </a:t>
            </a:r>
            <a:r>
              <a:rPr lang="en-US" dirty="0" err="1"/>
              <a:t>etc</a:t>
            </a:r>
            <a:r>
              <a:rPr lang="en-US" dirty="0"/>
              <a:t>)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Be aware of Engagement and Opportunity Attacks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Actions are things you do: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Attack, Cast a Spell, Dash, Disengage, Dodge, Help, Hide, Ready, Search, Use an Object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Know your character sheet – D&amp;D Beyond will automatically update your sheet with options – including multiple attacks, if possible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Bonus Action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Also things you can do, but may be dependent on something as your action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Two Weapon Fighting is a good example, requires an attack action with a simple, melee weapon; may be a spell, “bardic inspiration”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>
                <a:solidFill>
                  <a:srgbClr val="FF0000"/>
                </a:solidFill>
              </a:rPr>
              <a:t>Reactions are NOT part of your turn, but an action you take based on something another player, NPC, enemy, etc., does – NOT something YOU do.</a:t>
            </a:r>
            <a:endParaRPr lang="en-US" dirty="0">
              <a:solidFill>
                <a:srgbClr val="FF0000"/>
              </a:solidFill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88312AEB-92BA-4D0F-9557-86A6ED92BE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7194857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5AD4C48-6BCA-48C7-9199-595E7D475D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Pace of Play – a round is 6 seconds - total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2DE0FAF-FD96-4B26-9C6B-2B8DDE47BE2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It’s like Golf, make sure you are ready and not slowing the game down</a:t>
            </a:r>
          </a:p>
          <a:p>
            <a:r>
              <a:rPr lang="en-US" dirty="0"/>
              <a:t>How: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Figure out your “action” before it is your turn, so you are ready to go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Have a “Default Action” that is your go-to if you are unsure what else to do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Roll “To Hit” and “Damage” dice at the same time.  If you hit, you already know your damage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Cheat sheets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Have an index card that has your commonly used attacks on it &amp; “to hit” &amp; Damage</a:t>
            </a:r>
            <a:endParaRPr lang="en-US" dirty="0">
              <a:cs typeface="Calibri" panose="020F0502020204030204"/>
            </a:endParaRPr>
          </a:p>
          <a:p>
            <a:pPr lvl="2">
              <a:buFont typeface="Courier New" panose="020B0604020202020204" pitchFamily="34" charset="0"/>
              <a:buChar char="o"/>
            </a:pPr>
            <a:r>
              <a:rPr lang="en-US" dirty="0"/>
              <a:t>Also: AC (armor class), Init (initiative)</a:t>
            </a:r>
            <a:endParaRPr lang="en-US" dirty="0">
              <a:cs typeface="Calibri"/>
            </a:endParaRPr>
          </a:p>
          <a:p>
            <a:pPr lvl="1"/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D47C08D-DE6E-46B5-A26E-AFBEB4EEDD3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794988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79D8D-ED62-4F24-86B2-0FBF1A97C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Goals:</a:t>
            </a:r>
            <a:r>
              <a:rPr lang="en-US" baseline="0" dirty="0"/>
              <a:t> Start from Zero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C9DEE-3899-44EB-9A6D-4161E0C50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We will start from zero, no experience required</a:t>
            </a:r>
            <a:endParaRPr lang="en-US" baseline="0" dirty="0"/>
          </a:p>
          <a:p>
            <a:r>
              <a:rPr lang="en-US" baseline="0" dirty="0"/>
              <a:t>Participation will be rewarded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baseline="0" dirty="0"/>
              <a:t>We have gifts</a:t>
            </a:r>
            <a:endParaRPr lang="en-US" baseline="0" dirty="0">
              <a:cs typeface="Calibri" panose="020F0502020204030204"/>
            </a:endParaRPr>
          </a:p>
          <a:p>
            <a:pPr lvl="0"/>
            <a:r>
              <a:rPr lang="en-US" baseline="0" dirty="0"/>
              <a:t>Targeted for Beginners, enough content that experts should </a:t>
            </a:r>
            <a:r>
              <a:rPr lang="en-US" dirty="0"/>
              <a:t>have a take away or two</a:t>
            </a:r>
            <a:endParaRPr lang="en-US" baseline="0" dirty="0"/>
          </a:p>
          <a:p>
            <a:pPr lvl="0"/>
            <a:endParaRPr lang="en-US" baseline="0" dirty="0"/>
          </a:p>
        </p:txBody>
      </p:sp>
      <p:pic>
        <p:nvPicPr>
          <p:cNvPr id="7" name="Picture 6" descr="A close up of a plant&#10;&#10;Description generated with high confidence">
            <a:extLst>
              <a:ext uri="{FF2B5EF4-FFF2-40B4-BE49-F238E27FC236}">
                <a16:creationId xmlns:a16="http://schemas.microsoft.com/office/drawing/2014/main" id="{7F332BFA-C63E-4F9D-82C9-C703EB460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159817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9A6FE-78A1-4B19-A1F5-CF9AA4044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Avoid::::::::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47715-ADA6-4C28-B83A-87501DBD0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Slowing the game the same way each time</a:t>
            </a:r>
          </a:p>
          <a:p>
            <a:r>
              <a:rPr lang="en-US" dirty="0"/>
              <a:t>Metagaming (using information in the game that your player cannot or does not know), such as: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the stats of a monster you have never fought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given to an individual player</a:t>
            </a:r>
            <a:endParaRPr lang="en-US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available to those in a room you are not in</a:t>
            </a:r>
            <a:endParaRPr lang="en-US"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32E9A4D-A4CF-4F25-B437-A320C8B31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503002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Tip - Alignment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75010" y="1829755"/>
            <a:ext cx="10515600" cy="275205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Alignment is simply a narration tool, not a box</a:t>
            </a:r>
          </a:p>
          <a:p>
            <a:r>
              <a:rPr lang="en-US" dirty="0"/>
              <a:t>Alignment Matters – LG will have conflict with CE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Lawful / Chaotic – Rules matter, or do not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Good / Evil – Benefit others or myself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8462950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944" y="2946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Fan Expo – Denver 2021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513324"/>
            <a:ext cx="8581612" cy="25487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 algn="l"/>
            <a:r>
              <a:rPr lang="en-US" sz="2400" baseline="0" dirty="0">
                <a:solidFill>
                  <a:srgbClr val="FF0000"/>
                </a:solidFill>
              </a:rPr>
              <a:t>It’s All in the Whit (</a:t>
            </a:r>
            <a:r>
              <a:rPr lang="en-US" sz="2400" b="1" baseline="0" dirty="0">
                <a:solidFill>
                  <a:srgbClr val="FF0000"/>
                </a:solidFill>
              </a:rPr>
              <a:t>DND for Beginners #1</a:t>
            </a:r>
            <a:r>
              <a:rPr lang="en-US" sz="2400" baseline="0" dirty="0">
                <a:solidFill>
                  <a:srgbClr val="FF0000"/>
                </a:solidFill>
              </a:rPr>
              <a:t>)</a:t>
            </a:r>
            <a:endParaRPr lang="en-US" sz="2400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sz="2400" baseline="0" dirty="0"/>
              <a:t>Combining Whit &amp; Voice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The Greatest Adventure Begins with a </a:t>
            </a:r>
            <a:r>
              <a:rPr lang="en-US" sz="2400" dirty="0"/>
              <a:t>S</a:t>
            </a:r>
            <a:r>
              <a:rPr lang="en-US" sz="2400" baseline="0" dirty="0"/>
              <a:t>ingle Scene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DND Needs You…r World!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Running Your DND Game Online (</a:t>
            </a:r>
            <a:r>
              <a:rPr lang="en-US" sz="2400" b="1" baseline="0" dirty="0"/>
              <a:t>DND for Beginners #5</a:t>
            </a:r>
            <a:r>
              <a:rPr lang="en-US" sz="2400" baseline="0" dirty="0"/>
              <a:t>)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37" y="3035107"/>
            <a:ext cx="3144575" cy="3144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2F9E4B-C80F-4B92-A229-F4F890EFFF5D}"/>
              </a:ext>
            </a:extLst>
          </p:cNvPr>
          <p:cNvSpPr txBox="1"/>
          <p:nvPr/>
        </p:nvSpPr>
        <p:spPr>
          <a:xfrm>
            <a:off x="5919095" y="6893107"/>
            <a:ext cx="63984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7076A2F7-E92A-482E-96ED-3FA71E20EA71}"/>
              </a:ext>
            </a:extLst>
          </p:cNvPr>
          <p:cNvSpPr txBox="1"/>
          <p:nvPr/>
        </p:nvSpPr>
        <p:spPr>
          <a:xfrm>
            <a:off x="5620518" y="6431442"/>
            <a:ext cx="615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548703524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944" y="2946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Fan Expo – Denver 2021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513324"/>
            <a:ext cx="8581612" cy="25487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 algn="l"/>
            <a:r>
              <a:rPr lang="en-US" sz="2400" baseline="0" dirty="0"/>
              <a:t>It’s All in the Whit (</a:t>
            </a:r>
            <a:r>
              <a:rPr lang="en-US" sz="2400" b="1" baseline="0" dirty="0"/>
              <a:t>DND for Beginners #1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>
                <a:solidFill>
                  <a:srgbClr val="FF0000"/>
                </a:solidFill>
              </a:rPr>
              <a:t>Combining Whit &amp; Voice (</a:t>
            </a:r>
            <a:r>
              <a:rPr lang="en-US" sz="2400" b="1" baseline="0" dirty="0">
                <a:solidFill>
                  <a:srgbClr val="FF0000"/>
                </a:solidFill>
              </a:rPr>
              <a:t>DND for Beginners #2</a:t>
            </a:r>
            <a:r>
              <a:rPr lang="en-US" sz="2400" baseline="0" dirty="0">
                <a:solidFill>
                  <a:srgbClr val="FF0000"/>
                </a:solidFill>
              </a:rPr>
              <a:t>)</a:t>
            </a:r>
            <a:endParaRPr lang="en-US" sz="2400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sz="2400" baseline="0" dirty="0"/>
              <a:t>The Greatest Adventure Begins with a </a:t>
            </a:r>
            <a:r>
              <a:rPr lang="en-US" sz="2400" dirty="0"/>
              <a:t>S</a:t>
            </a:r>
            <a:r>
              <a:rPr lang="en-US" sz="2400" baseline="0" dirty="0"/>
              <a:t>ingle Scene (</a:t>
            </a:r>
            <a:r>
              <a:rPr lang="en-US" sz="2400" b="1" baseline="0" dirty="0"/>
              <a:t>DND for Beginners #3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DND Needs You…r World! (</a:t>
            </a:r>
            <a:r>
              <a:rPr lang="en-US" sz="2400" b="1" baseline="0" dirty="0"/>
              <a:t>DND for Beginners #4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Running Your DND Game Online (</a:t>
            </a:r>
            <a:r>
              <a:rPr lang="en-US" sz="2400" b="1" baseline="0" dirty="0"/>
              <a:t>DND for Beginners #5</a:t>
            </a:r>
            <a:r>
              <a:rPr lang="en-US" sz="2400" baseline="0" dirty="0"/>
              <a:t>)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37" y="3035107"/>
            <a:ext cx="3144575" cy="3144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2F9E4B-C80F-4B92-A229-F4F890EFFF5D}"/>
              </a:ext>
            </a:extLst>
          </p:cNvPr>
          <p:cNvSpPr txBox="1"/>
          <p:nvPr/>
        </p:nvSpPr>
        <p:spPr>
          <a:xfrm>
            <a:off x="5919095" y="6893107"/>
            <a:ext cx="63984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E409485-D6A5-4F37-83EE-9BB31C75EABE}"/>
              </a:ext>
            </a:extLst>
          </p:cNvPr>
          <p:cNvSpPr txBox="1"/>
          <p:nvPr/>
        </p:nvSpPr>
        <p:spPr>
          <a:xfrm>
            <a:off x="5620518" y="6431442"/>
            <a:ext cx="615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09591828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D45A1-F79A-4DA2-B728-518027F5B93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Goal: To have stories to tell about the last session.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8828CC90-81A1-4300-8E67-1C5EB233E8D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If three sessions pass without a story, revisit your DM strategy and see how you can enable the creation of one.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35B74130-82BE-4AC2-9BE6-E4B68A0E8EE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934576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B4076-63CA-41B2-8A68-4696F56F25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Role of the DM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D1CDC68-A027-4C70-B2F3-840A5B4DEC0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2229802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400" u="sng" dirty="0">
                <a:solidFill>
                  <a:srgbClr val="FF0000"/>
                </a:solidFill>
              </a:rPr>
              <a:t>The Narrator</a:t>
            </a:r>
          </a:p>
          <a:p>
            <a:endParaRPr lang="en-US" sz="4400" u="sng" dirty="0">
              <a:solidFill>
                <a:srgbClr val="FF0000"/>
              </a:solidFill>
            </a:endParaRPr>
          </a:p>
          <a:p>
            <a:r>
              <a:rPr lang="en-US" sz="4400" u="sng" dirty="0">
                <a:solidFill>
                  <a:srgbClr val="FF0000"/>
                </a:solidFill>
              </a:rPr>
              <a:t>The Referee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2AE5DFA7-F6CB-4E9A-87CF-3AFC142A6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6139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3E512B1-3C85-4C5C-9E70-5602A250F1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Not you vs. the Players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A392062-85C8-47BB-8D85-EB27B4FF719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 DM is the narrator to the story, not the storyteller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The players are a part of the storytelling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They represent the 3</a:t>
            </a:r>
            <a:r>
              <a:rPr lang="en-US" baseline="30000" dirty="0"/>
              <a:t>rd</a:t>
            </a:r>
            <a:r>
              <a:rPr lang="en-US" dirty="0"/>
              <a:t>-person characters in the book</a:t>
            </a:r>
            <a:endParaRPr lang="en-US" dirty="0">
              <a:cs typeface="Calibri" panose="020F0502020204030204"/>
            </a:endParaRPr>
          </a:p>
          <a:p>
            <a:pPr lvl="1"/>
            <a:endParaRPr lang="en-US" dirty="0"/>
          </a:p>
          <a:p>
            <a:pPr lvl="1"/>
            <a:endParaRPr lang="en-US" dirty="0"/>
          </a:p>
          <a:p>
            <a:r>
              <a:rPr lang="en-US" dirty="0"/>
              <a:t>The DM is the referee, not against the players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850D9091-805B-443D-98D3-C6BC105894B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021438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Rule of Cool</a:t>
            </a:r>
            <a:br>
              <a:rPr lang="en-US" dirty="0"/>
            </a:br>
            <a:r>
              <a:rPr lang="en-US" dirty="0"/>
              <a:t>Yes and; No but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63842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E4E04D-4F6A-454F-A4D4-45E90CE8B7B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DM'ing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4BEAA79-CF44-4519-A424-2211ECD2059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Play the NPC / Enemy – they are motivated like the player – they may not want to die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3A45AF1C-E5CD-44D1-964A-8C752DA9ED0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0132592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5B4076-63CA-41B2-8A68-4696F56F25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Be Consistent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9D1CDC68-A027-4C70-B2F3-840A5B4DEC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(Even when Inconsistent)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2AE5DFA7-F6CB-4E9A-87CF-3AFC142A66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52656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5679D8D-ED62-4F24-86B2-0FBF1A97CB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Who is Dragon Fodder?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D6C9DEE-3899-44EB-9A6D-4161E0C50C2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Howard – DM &amp; Pain to the DM (multiclass)</a:t>
            </a:r>
          </a:p>
          <a:p>
            <a:r>
              <a:rPr lang="en-US" dirty="0"/>
              <a:t>Jennifer – Barbarian &amp; Blood Hunter</a:t>
            </a:r>
          </a:p>
          <a:p>
            <a:r>
              <a:rPr lang="en-US" baseline="0" dirty="0"/>
              <a:t>Scott – Sorcerer and Wizard</a:t>
            </a:r>
          </a:p>
          <a:p>
            <a:r>
              <a:rPr lang="en-US" dirty="0"/>
              <a:t>Darrel – DM &amp; Cleric</a:t>
            </a:r>
          </a:p>
          <a:p>
            <a:r>
              <a:rPr lang="en-US" dirty="0"/>
              <a:t>In Absentia</a:t>
            </a:r>
          </a:p>
          <a:p>
            <a:pPr lvl="1"/>
            <a:r>
              <a:rPr lang="en-US" baseline="0" dirty="0"/>
              <a:t>Tom – Rogue and Paladin</a:t>
            </a:r>
          </a:p>
          <a:p>
            <a:pPr lvl="1"/>
            <a:r>
              <a:rPr lang="en-US" dirty="0"/>
              <a:t>Guy – Cleric and Fighter</a:t>
            </a:r>
          </a:p>
          <a:p>
            <a:pPr lvl="1"/>
            <a:r>
              <a:rPr lang="en-US" baseline="0" dirty="0"/>
              <a:t>Kate – Generally just Evil</a:t>
            </a:r>
          </a:p>
          <a:p>
            <a:pPr lvl="1"/>
            <a:r>
              <a:rPr lang="en-US" dirty="0" err="1"/>
              <a:t>Chadd</a:t>
            </a:r>
            <a:r>
              <a:rPr lang="en-US" dirty="0"/>
              <a:t> – Druid &amp; Ranger</a:t>
            </a:r>
            <a:endParaRPr lang="en-US" baseline="0" dirty="0"/>
          </a:p>
          <a:p>
            <a:pPr lvl="0"/>
            <a:endParaRPr lang="en-US" baseline="0" dirty="0"/>
          </a:p>
        </p:txBody>
      </p:sp>
      <p:pic>
        <p:nvPicPr>
          <p:cNvPr id="7" name="Picture 6" descr="A close up of a plant&#10;&#10;Description generated with high confidence">
            <a:extLst>
              <a:ext uri="{FF2B5EF4-FFF2-40B4-BE49-F238E27FC236}">
                <a16:creationId xmlns:a16="http://schemas.microsoft.com/office/drawing/2014/main" id="{7F332BFA-C63E-4F9D-82C9-C703EB4607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397922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1EF98-F196-4615-9C1F-CA087686B6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Ruling – the DM is </a:t>
            </a:r>
            <a:r>
              <a:rPr lang="en-US" i="1" dirty="0"/>
              <a:t>always </a:t>
            </a:r>
            <a:r>
              <a:rPr lang="en-US" dirty="0"/>
              <a:t>right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DFA0078-09B6-4149-9146-21718BC791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When making a decision and you are unsure how it should go, lean towards the decision that benefits the player</a:t>
            </a:r>
          </a:p>
          <a:p>
            <a:r>
              <a:rPr lang="en-US" dirty="0"/>
              <a:t>Use the start of the next session to revisit corrections to last week's play</a:t>
            </a:r>
            <a:endParaRPr lang="en-US">
              <a:cs typeface="Calibri" panose="020F0502020204030204"/>
            </a:endParaRPr>
          </a:p>
          <a:p>
            <a:pPr marL="457200" lvl="1" indent="0">
              <a:buNone/>
            </a:pPr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pPr marL="457200" lvl="1" indent="0" algn="ctr">
              <a:buNone/>
            </a:pPr>
            <a:r>
              <a:rPr lang="en-US" sz="4800" dirty="0"/>
              <a:t>** Take 30 Minutes at the start of each session to recap the last session**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29AB17A-5BA3-4DC4-B876-4E110765C8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397650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25C869C-35A7-45C2-ADAA-78CFE67C8325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Character Hoarding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E946653-B526-4AF2-808F-174FB37A08C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 vert="horz" lIns="91440" tIns="45720" rIns="91440" bIns="45720" rtlCol="0" anchor="t">
            <a:normAutofit lnSpcReduction="10000"/>
          </a:bodyPr>
          <a:lstStyle/>
          <a:p>
            <a:r>
              <a:rPr lang="en-US" dirty="0"/>
              <a:t>Characters tend to hoard.  Use pacing to force them to spend.  </a:t>
            </a:r>
            <a:endParaRPr lang="en-US"/>
          </a:p>
          <a:p>
            <a:r>
              <a:rPr lang="en-US" dirty="0"/>
              <a:t>Spending limited resources adds tension and excitement.  </a:t>
            </a:r>
            <a:endParaRPr lang="en-US" dirty="0">
              <a:cs typeface="Calibri"/>
            </a:endParaRPr>
          </a:p>
          <a:p>
            <a:r>
              <a:rPr lang="en-US" dirty="0"/>
              <a:t>If your characters are completing milestones with unused spell slots, your pacing is off.</a:t>
            </a:r>
            <a:endParaRPr lang="en-US"/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8F00B54E-D265-47FC-9AB1-FFC2FFD6FC9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342750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9DBF7E-4544-41E1-AEEF-ABE6412B6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Leveling	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98295E3-BF5A-4B9D-9DDF-006AA71737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Think about the milestone mechanic, instead of using XP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This allows you to better control how/when leveling occurs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Regardless, think about how you will level the characters and where/when that will occur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97EA9D30-A8A0-4630-BB81-E72DE58F7D0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269309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D88F89-9B8E-412F-B927-590251F82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Handouts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4F010A6-0325-4C6B-9683-4094B5AE34B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9431454" cy="4351338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Players love handouts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Don’t make it complicated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A map is great: background on the location, or a history of the world or region</a:t>
            </a:r>
            <a:endParaRPr lang="en-US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35480072-EE53-4FCC-A526-70DF39A2865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13348024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13C2B6-0699-4E98-BD32-03FDF9A193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Magic Items for Players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8DFA886-EF5C-4F54-B33C-26B4F6D3FAE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When you think about magic items for the players consider a couple early on in the game: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Handy Haversack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Magic Armor</a:t>
            </a:r>
            <a:endParaRPr lang="en-US" dirty="0">
              <a:cs typeface="Calibri" panose="020F0502020204030204"/>
            </a:endParaRPr>
          </a:p>
          <a:p>
            <a:pPr lvl="1"/>
            <a:endParaRPr lang="en-US" dirty="0"/>
          </a:p>
          <a:p>
            <a:r>
              <a:rPr lang="en-US" dirty="0"/>
              <a:t>These Items are extremely useful to the players and a simple +1 to AC has the ability to drastically increase the survivability of low level characters</a:t>
            </a:r>
            <a:endParaRPr lang="en-US" dirty="0"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A6D52001-97B5-4BAE-9A95-316BEC0545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5765236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31F98-0B21-49B2-A1E9-5FDA22F26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grace periods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8D609-5FBF-4CD5-A58E-7978EAE7D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Players should be encouraged to experiment.  In that vein, consider letting your players experiment with choices and give them a one-session grace period to correct them</a:t>
            </a:r>
          </a:p>
          <a:p>
            <a:endParaRPr lang="en-US" dirty="0"/>
          </a:p>
          <a:p>
            <a:r>
              <a:rPr lang="en-US" dirty="0"/>
              <a:t>Focus on PARTY balance, not one player, but the party should be balanced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ED84734-B024-4F2D-A2ED-4D5BE0A07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19753434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Party Size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784846"/>
            <a:ext cx="10515600" cy="5584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There is an “ideal” party size</a:t>
            </a:r>
          </a:p>
          <a:p>
            <a:r>
              <a:rPr lang="en-US" dirty="0"/>
              <a:t>Needs to be large enough to be well rounded and competitive</a:t>
            </a:r>
          </a:p>
          <a:p>
            <a:r>
              <a:rPr lang="en-US" dirty="0"/>
              <a:t>Not so large chaos rules or players get bored waiting for something to do</a:t>
            </a:r>
          </a:p>
          <a:p>
            <a:endParaRPr lang="en-US" dirty="0"/>
          </a:p>
          <a:p>
            <a:r>
              <a:rPr lang="en-US" dirty="0"/>
              <a:t>Aim for a minimum of 4 players</a:t>
            </a:r>
          </a:p>
          <a:p>
            <a:endParaRPr lang="en-US" dirty="0"/>
          </a:p>
          <a:p>
            <a:r>
              <a:rPr lang="en-US" dirty="0"/>
              <a:t>Maximum of 6 Players</a:t>
            </a:r>
          </a:p>
          <a:p>
            <a:endParaRPr lang="en-US" dirty="0"/>
          </a:p>
          <a:p>
            <a:r>
              <a:rPr lang="en-US" dirty="0"/>
              <a:t>Consider “quorum play” when scheduling.  1 player cannot make it?  No problem, someone else can drag them for a session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30027338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D&amp;D Beyond is your best friend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D&amp;D Beyond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Start a campaign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Invite characters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Open a tab for each character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769862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Encounter Management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784846"/>
            <a:ext cx="10515600" cy="5584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Encounter Calculator, Encounter Calculator, EC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Balance…. Characters should be paced in encounters.  Sometimes you want them to be winded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Figure 30 minutes per encounter</a:t>
            </a:r>
          </a:p>
          <a:p>
            <a:pPr lvl="1">
              <a:buFont typeface="Wingdings" panose="020B0604020202020204" pitchFamily="34" charset="0"/>
              <a:buChar char="§"/>
            </a:pPr>
            <a:endParaRPr lang="en-US" dirty="0"/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Tons of online tools:	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D&amp;D Beyond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Kobold Fight Club – Really good encounter builder </a:t>
            </a:r>
            <a:r>
              <a:rPr lang="en-US" dirty="0">
                <a:hlinkClick r:id="rId2"/>
              </a:rPr>
              <a:t>https://kobold.club/fight/#/encounter-builder</a:t>
            </a:r>
            <a:r>
              <a:rPr lang="en-US" dirty="0"/>
              <a:t> </a:t>
            </a:r>
          </a:p>
          <a:p>
            <a:pPr lvl="1">
              <a:buFont typeface="Wingdings" panose="020B0604020202020204" pitchFamily="34" charset="0"/>
              <a:buChar char="§"/>
            </a:pP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7231931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39A6FE-78A1-4B19-A1F5-CF9AA40441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Metagaming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0447715-ADA6-4C28-B83A-87501DBD05D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Metagaming (using information in the game that your player cannot or does not know), such as: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the stats of a monster you have never fought</a:t>
            </a:r>
            <a:endParaRPr lang="en-US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given to an individual player</a:t>
            </a:r>
            <a:endParaRPr lang="en-US" dirty="0">
              <a:cs typeface="Calibri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/>
              <a:t>information available to those in a room you are not in</a:t>
            </a:r>
            <a:endParaRPr lang="en-US" dirty="0">
              <a:cs typeface="Calibri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32E9A4D-A4CF-4F25-B437-A320C8B3185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9415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4D8E-2462-465E-83F7-01FEE84A62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It’s PARTY play, </a:t>
            </a:r>
            <a:br>
              <a:rPr lang="en-US" dirty="0"/>
            </a:br>
            <a:r>
              <a:rPr lang="en-US" dirty="0"/>
              <a:t>not "person" play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E0E5C7E8-2372-4433-8CA0-35D43C088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305382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How to DM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784846"/>
            <a:ext cx="10515600" cy="558416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KISS – It does not need to be larger-than-life or complex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Start with “You meet in a tavern”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Add Complexity over time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Alignment Matters – LG will have conflict with CE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Lawful / Chaotic – Rules matter, or do not</a:t>
            </a:r>
            <a:endParaRPr lang="en-US" dirty="0">
              <a:cs typeface="Calibri" panose="020F0502020204030204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Good / Evil – Benefit others or myself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When in Doubt – Roll the Bones</a:t>
            </a:r>
          </a:p>
          <a:p>
            <a:r>
              <a:rPr lang="en-US" dirty="0"/>
              <a:t>Pace of Play</a:t>
            </a:r>
          </a:p>
          <a:p>
            <a:r>
              <a:rPr lang="en-US" dirty="0"/>
              <a:t>Rest – value and challenge (feel free to roll…..)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288411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944" y="2946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Fan Expo – Denver 2021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513324"/>
            <a:ext cx="8581612" cy="25487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 algn="l"/>
            <a:r>
              <a:rPr lang="en-US" sz="2400" baseline="0" dirty="0"/>
              <a:t>It’s All in the Whit (</a:t>
            </a:r>
            <a:r>
              <a:rPr lang="en-US" sz="2400" b="1" baseline="0" dirty="0"/>
              <a:t>DND for Beginners #1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>
                <a:solidFill>
                  <a:srgbClr val="FF0000"/>
                </a:solidFill>
              </a:rPr>
              <a:t>Combining Whit &amp; Voice (</a:t>
            </a:r>
            <a:r>
              <a:rPr lang="en-US" sz="2400" b="1" baseline="0" dirty="0">
                <a:solidFill>
                  <a:srgbClr val="FF0000"/>
                </a:solidFill>
              </a:rPr>
              <a:t>DND for Beginners #2</a:t>
            </a:r>
            <a:r>
              <a:rPr lang="en-US" sz="2400" baseline="0" dirty="0">
                <a:solidFill>
                  <a:srgbClr val="FF0000"/>
                </a:solidFill>
              </a:rPr>
              <a:t>)</a:t>
            </a:r>
            <a:endParaRPr lang="en-US" sz="2400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sz="2400" baseline="0" dirty="0"/>
              <a:t>The Greatest Adventure Begins with a </a:t>
            </a:r>
            <a:r>
              <a:rPr lang="en-US" sz="2400" dirty="0"/>
              <a:t>S</a:t>
            </a:r>
            <a:r>
              <a:rPr lang="en-US" sz="2400" baseline="0" dirty="0"/>
              <a:t>ingle Scene (</a:t>
            </a:r>
            <a:r>
              <a:rPr lang="en-US" sz="2400" b="1" baseline="0" dirty="0"/>
              <a:t>DND for Beginners #3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DND Needs You…r World! (</a:t>
            </a:r>
            <a:r>
              <a:rPr lang="en-US" sz="2400" b="1" baseline="0" dirty="0"/>
              <a:t>DND for Beginners #4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Running Your DND Game Online (</a:t>
            </a:r>
            <a:r>
              <a:rPr lang="en-US" sz="2400" b="1" baseline="0" dirty="0"/>
              <a:t>DND for Beginners #5</a:t>
            </a:r>
            <a:r>
              <a:rPr lang="en-US" sz="2400" baseline="0" dirty="0"/>
              <a:t>)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37" y="3035107"/>
            <a:ext cx="3144575" cy="3144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2F9E4B-C80F-4B92-A229-F4F890EFFF5D}"/>
              </a:ext>
            </a:extLst>
          </p:cNvPr>
          <p:cNvSpPr txBox="1"/>
          <p:nvPr/>
        </p:nvSpPr>
        <p:spPr>
          <a:xfrm>
            <a:off x="5919095" y="6893107"/>
            <a:ext cx="63984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08AAA95-02F7-47A2-9AF7-DBBE2DEBF88F}"/>
              </a:ext>
            </a:extLst>
          </p:cNvPr>
          <p:cNvSpPr txBox="1"/>
          <p:nvPr/>
        </p:nvSpPr>
        <p:spPr>
          <a:xfrm>
            <a:off x="5620518" y="6431442"/>
            <a:ext cx="615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1111743500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944" y="2946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Fan Expo – Denver 2021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513324"/>
            <a:ext cx="8581612" cy="25487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 algn="l"/>
            <a:r>
              <a:rPr lang="en-US" sz="2400" baseline="0" dirty="0"/>
              <a:t>It’s All in the Whit (</a:t>
            </a:r>
            <a:r>
              <a:rPr lang="en-US" sz="2400" b="1" baseline="0" dirty="0"/>
              <a:t>DND for Beginners #1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Combining Whit &amp; Voice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>
                <a:solidFill>
                  <a:srgbClr val="FF0000"/>
                </a:solidFill>
              </a:rPr>
              <a:t>The Greatest Adventure Begins with a </a:t>
            </a:r>
            <a:r>
              <a:rPr lang="en-US" sz="2400" dirty="0">
                <a:solidFill>
                  <a:srgbClr val="FF0000"/>
                </a:solidFill>
              </a:rPr>
              <a:t>S</a:t>
            </a:r>
            <a:r>
              <a:rPr lang="en-US" sz="2400" baseline="0" dirty="0">
                <a:solidFill>
                  <a:srgbClr val="FF0000"/>
                </a:solidFill>
              </a:rPr>
              <a:t>ingle Scene (</a:t>
            </a:r>
            <a:r>
              <a:rPr lang="en-US" sz="2400" b="1" baseline="0" dirty="0">
                <a:solidFill>
                  <a:srgbClr val="FF0000"/>
                </a:solidFill>
              </a:rPr>
              <a:t>DND for Beginners #3</a:t>
            </a:r>
            <a:r>
              <a:rPr lang="en-US" sz="2400" baseline="0" dirty="0">
                <a:solidFill>
                  <a:srgbClr val="FF0000"/>
                </a:solidFill>
              </a:rPr>
              <a:t>)</a:t>
            </a:r>
            <a:endParaRPr lang="en-US" sz="2400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sz="2400" baseline="0" dirty="0"/>
              <a:t>DND Needs You…r World! (</a:t>
            </a:r>
            <a:r>
              <a:rPr lang="en-US" sz="2400" b="1" baseline="0" dirty="0"/>
              <a:t>DND for Beginners #4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Running Your DND Game Online (</a:t>
            </a:r>
            <a:r>
              <a:rPr lang="en-US" sz="2400" b="1" baseline="0" dirty="0"/>
              <a:t>DND for Beginners #5</a:t>
            </a:r>
            <a:r>
              <a:rPr lang="en-US" sz="2400" baseline="0" dirty="0"/>
              <a:t>)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37" y="3035107"/>
            <a:ext cx="3144575" cy="3144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2F9E4B-C80F-4B92-A229-F4F890EFFF5D}"/>
              </a:ext>
            </a:extLst>
          </p:cNvPr>
          <p:cNvSpPr txBox="1"/>
          <p:nvPr/>
        </p:nvSpPr>
        <p:spPr>
          <a:xfrm>
            <a:off x="5919095" y="6893107"/>
            <a:ext cx="63984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21FA8108-2A87-4E1E-9714-912F82320F56}"/>
              </a:ext>
            </a:extLst>
          </p:cNvPr>
          <p:cNvSpPr txBox="1"/>
          <p:nvPr/>
        </p:nvSpPr>
        <p:spPr>
          <a:xfrm>
            <a:off x="5620518" y="6431442"/>
            <a:ext cx="615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908693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9A18-1A59-48EA-9E07-D91C6998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Start Small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315DD-B93B-4E1B-9556-1135D1C2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 rtl="0" eaLnBrk="1" latinLnBrk="0" hangingPunct="1"/>
            <a:r>
              <a:rPr lang="en-US" sz="4400" dirty="0">
                <a:effectLst/>
                <a:latin typeface="Calibri Light"/>
                <a:cs typeface="Calibri Light"/>
              </a:rPr>
              <a:t>Start with why, why is interesting</a:t>
            </a: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Why are adventurers needed?</a:t>
            </a:r>
            <a:endParaRPr lang="en-US" dirty="0">
              <a:effectLst/>
              <a:cs typeface="Calibri" panose="020F0502020204030204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Who runs things</a:t>
            </a:r>
            <a:endParaRPr lang="en-US" dirty="0">
              <a:effectLst/>
              <a:cs typeface="Calibri" panose="020F0502020204030204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What happened</a:t>
            </a:r>
            <a:r>
              <a:rPr lang="en-US" baseline="0" dirty="0">
                <a:effectLst/>
              </a:rPr>
              <a:t> 200 years ago</a:t>
            </a:r>
            <a:endParaRPr lang="en-US" baseline="0" dirty="0">
              <a:effectLst/>
              <a:cs typeface="Calibri" panose="020F0502020204030204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baseline="0" dirty="0">
                <a:effectLst/>
              </a:rPr>
              <a:t>Is this a successful empire, or is there a lost king/kingdom</a:t>
            </a:r>
            <a:endParaRPr lang="en-US" baseline="0" dirty="0">
              <a:effectLst/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6B8C0463-5048-453C-A0ED-E8A22D2FA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3993991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9A18-1A59-48EA-9E07-D91C6998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Start Small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315DD-B93B-4E1B-9556-1135D1C2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 rtl="0" eaLnBrk="1" latinLnBrk="0" hangingPunct="1"/>
            <a:r>
              <a:rPr lang="en-US" sz="4400" kern="1200" dirty="0">
                <a:effectLst/>
                <a:latin typeface="+mj-lt"/>
                <a:ea typeface="+mj-ea"/>
                <a:cs typeface="+mj-cs"/>
              </a:rPr>
              <a:t>Start with a place, simple place,</a:t>
            </a:r>
            <a:endParaRPr lang="en-US" dirty="0">
              <a:effectLst/>
            </a:endParaRPr>
          </a:p>
          <a:p>
            <a:pPr lvl="0" rtl="0" eaLnBrk="1" latinLnBrk="0" hangingPunct="1"/>
            <a:r>
              <a:rPr lang="en-US" sz="4400" kern="1200" dirty="0">
                <a:effectLst/>
                <a:latin typeface="+mj-lt"/>
                <a:ea typeface="+mj-ea"/>
                <a:cs typeface="+mj-cs"/>
              </a:rPr>
              <a:t>Town, Camp</a:t>
            </a:r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 Trail, Dungeon – what do the players see, hear, smell right now</a:t>
            </a:r>
            <a:endParaRPr lang="en-US" dirty="0">
              <a:effectLst/>
            </a:endParaRPr>
          </a:p>
          <a:p>
            <a:pPr lvl="0" rtl="0" eaLnBrk="1" latinLnBrk="0" hangingPunct="1"/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Expand as they move</a:t>
            </a:r>
            <a:endParaRPr lang="en-US" dirty="0">
              <a:effectLst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6B8C0463-5048-453C-A0ED-E8A22D2FA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6647675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9A18-1A59-48EA-9E07-D91C6998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Start Small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315DD-B93B-4E1B-9556-1135D1C2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 rtl="0" eaLnBrk="1" latinLnBrk="0" hangingPunct="1"/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Build over time, but see where the players are going first</a:t>
            </a:r>
            <a:endParaRPr lang="en-US" sz="4400" kern="1200" baseline="0" dirty="0">
              <a:effectLst/>
              <a:latin typeface="+mj-lt"/>
              <a:ea typeface="+mj-ea"/>
              <a:cs typeface="Calibri Light"/>
            </a:endParaRPr>
          </a:p>
          <a:p>
            <a:pPr lvl="1" rtl="0" eaLnBrk="1" latinLnBrk="0" hangingPunct="1">
              <a:buFont typeface="Wingdings" panose="020B0604020202020204" pitchFamily="34" charset="0"/>
              <a:buChar char="§"/>
            </a:pPr>
            <a:r>
              <a:rPr lang="en-US" dirty="0">
                <a:effectLst/>
              </a:rPr>
              <a:t>Change</a:t>
            </a:r>
            <a:r>
              <a:rPr lang="en-US" baseline="0" dirty="0">
                <a:effectLst/>
              </a:rPr>
              <a:t> your world to suit the narrative</a:t>
            </a:r>
            <a:endParaRPr lang="en-US" baseline="0" dirty="0">
              <a:effectLst/>
              <a:cs typeface="Calibri" panose="020F0502020204030204"/>
            </a:endParaRPr>
          </a:p>
          <a:p>
            <a:pPr lvl="2" rtl="0" eaLnBrk="1" latinLnBrk="0" hangingPunct="1">
              <a:buFont typeface="Courier New" panose="020B0604020202020204" pitchFamily="34" charset="0"/>
              <a:buChar char="o"/>
            </a:pPr>
            <a:r>
              <a:rPr lang="en-US" dirty="0">
                <a:effectLst/>
              </a:rPr>
              <a:t>If the players go west, move some of the things you have planned for the east to the west</a:t>
            </a:r>
            <a:endParaRPr lang="en-US" dirty="0">
              <a:effectLst/>
              <a:cs typeface="Calibri" panose="020F0502020204030204"/>
            </a:endParaRPr>
          </a:p>
          <a:p>
            <a:pPr lvl="2" rtl="0" eaLnBrk="1" latinLnBrk="0" hangingPunct="1">
              <a:buFont typeface="Courier New" panose="020B0604020202020204" pitchFamily="34" charset="0"/>
              <a:buChar char="o"/>
            </a:pPr>
            <a:r>
              <a:rPr lang="en-US" dirty="0">
                <a:effectLst/>
              </a:rPr>
              <a:t>Or,</a:t>
            </a:r>
            <a:r>
              <a:rPr lang="en-US" baseline="0" dirty="0">
                <a:effectLst/>
              </a:rPr>
              <a:t> if they go west they find the cliffs of despair and nowhere to go….</a:t>
            </a:r>
            <a:endParaRPr lang="en-US" baseline="0" dirty="0">
              <a:effectLst/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6B8C0463-5048-453C-A0ED-E8A22D2FA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9662784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59A18-1A59-48EA-9E07-D91C69985D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rtl="0" eaLnBrk="1" latinLnBrk="0" hangingPunct="1"/>
            <a:r>
              <a:rPr lang="en-US" sz="4400" kern="1200" baseline="0" dirty="0">
                <a:solidFill>
                  <a:schemeClr val="tx1"/>
                </a:solidFill>
                <a:effectLst/>
                <a:latin typeface="+mj-lt"/>
                <a:ea typeface="+mj-ea"/>
                <a:cs typeface="+mj-cs"/>
              </a:rPr>
              <a:t>Start Small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315DD-B93B-4E1B-9556-1135D1C2E9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 rtl="0" eaLnBrk="1" latinLnBrk="0" hangingPunct="1"/>
            <a:r>
              <a:rPr lang="en-US" sz="4400" kern="1200" baseline="0" dirty="0">
                <a:effectLst/>
                <a:latin typeface="+mj-lt"/>
                <a:ea typeface="+mj-ea"/>
                <a:cs typeface="+mj-cs"/>
              </a:rPr>
              <a:t>Use Google Images</a:t>
            </a:r>
          </a:p>
          <a:p>
            <a:pPr lvl="1"/>
            <a:r>
              <a:rPr lang="en-US" dirty="0">
                <a:effectLst/>
                <a:latin typeface="+mj-lt"/>
                <a:ea typeface="+mj-ea"/>
                <a:cs typeface="+mj-cs"/>
              </a:rPr>
              <a:t>Town –&gt;</a:t>
            </a:r>
          </a:p>
          <a:p>
            <a:pPr lvl="1"/>
            <a:endParaRPr lang="en-US" dirty="0"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effectLst/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effectLst/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latin typeface="+mj-lt"/>
              <a:ea typeface="+mj-ea"/>
              <a:cs typeface="+mj-cs"/>
            </a:endParaRPr>
          </a:p>
          <a:p>
            <a:pPr lvl="1"/>
            <a:endParaRPr lang="en-US" dirty="0">
              <a:latin typeface="+mj-lt"/>
              <a:ea typeface="+mj-ea"/>
              <a:cs typeface="+mj-cs"/>
            </a:endParaRPr>
          </a:p>
          <a:p>
            <a:pPr lvl="1"/>
            <a:r>
              <a:rPr lang="en-US" dirty="0">
                <a:latin typeface="+mj-lt"/>
                <a:ea typeface="+mj-ea"/>
                <a:cs typeface="+mj-cs"/>
              </a:rPr>
              <a:t>Tavern ---------------------&gt;</a:t>
            </a:r>
            <a:endParaRPr lang="en-US" dirty="0">
              <a:effectLst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6B8C0463-5048-453C-A0ED-E8A22D2FAA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  <p:pic>
        <p:nvPicPr>
          <p:cNvPr id="6" name="Picture 5" descr="A close up of a lizard&#10;&#10;Description automatically generated">
            <a:extLst>
              <a:ext uri="{FF2B5EF4-FFF2-40B4-BE49-F238E27FC236}">
                <a16:creationId xmlns:a16="http://schemas.microsoft.com/office/drawing/2014/main" id="{CDB43DF8-F30A-4C42-BE05-F238D3ADB87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1" y="1087120"/>
            <a:ext cx="6567236" cy="3992880"/>
          </a:xfrm>
          <a:prstGeom prst="rect">
            <a:avLst/>
          </a:prstGeom>
        </p:spPr>
      </p:pic>
      <p:pic>
        <p:nvPicPr>
          <p:cNvPr id="8" name="Picture 7" descr="A picture containing indoor, fire, room, table&#10;&#10;Description automatically generated">
            <a:extLst>
              <a:ext uri="{FF2B5EF4-FFF2-40B4-BE49-F238E27FC236}">
                <a16:creationId xmlns:a16="http://schemas.microsoft.com/office/drawing/2014/main" id="{C9ACA7B4-5088-4923-8A64-13E56D0A55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35520" y="2974953"/>
            <a:ext cx="4636607" cy="30397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4136022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You Meet in a Tavern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3220720"/>
            <a:ext cx="10515600" cy="314829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KISS – It does not need to be larger-than-life or complex</a:t>
            </a:r>
            <a:endParaRPr lang="en-US" dirty="0">
              <a:cs typeface="Calibri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Start with “You meet in a tavern”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1616611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A71BF1-D303-45A1-ACAC-131FF344F8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2005" y="-272972"/>
            <a:ext cx="8793357" cy="1325563"/>
          </a:xfrm>
        </p:spPr>
        <p:txBody>
          <a:bodyPr/>
          <a:lstStyle/>
          <a:p>
            <a:r>
              <a:rPr lang="en-US" dirty="0"/>
              <a:t>How to DM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522A138-57C9-4B85-9E27-B43CE59291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56785" y="2438400"/>
            <a:ext cx="10515600" cy="393061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Party Size</a:t>
            </a:r>
          </a:p>
          <a:p>
            <a:pPr lvl="1"/>
            <a:r>
              <a:rPr lang="en-US" dirty="0"/>
              <a:t>Minimum 3 players, Maximum 6</a:t>
            </a:r>
          </a:p>
          <a:p>
            <a:pPr lvl="1"/>
            <a:endParaRPr lang="en-US" dirty="0"/>
          </a:p>
          <a:p>
            <a:pPr lvl="1"/>
            <a:endParaRPr lang="en-US" dirty="0"/>
          </a:p>
          <a:p>
            <a:pPr marL="457200" lvl="1" indent="0">
              <a:buNone/>
            </a:pPr>
            <a:endParaRPr lang="en-US" dirty="0"/>
          </a:p>
          <a:p>
            <a:r>
              <a:rPr lang="en-US" dirty="0"/>
              <a:t>Encounter Calculator, Encounter Calculator, EC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dirty="0"/>
              <a:t>Balance…. Characters should be paced in encounters.  Sometimes you want them to be winded</a:t>
            </a:r>
            <a:endParaRPr lang="en-US" dirty="0">
              <a:cs typeface="Calibri" panose="020F0502020204030204"/>
            </a:endParaRP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1EBA6DD-FDE5-4161-BAB7-6E4FBD9D5D2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0720225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131F98-0B21-49B2-A1E9-5FDA22F26A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Consider a Minion House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188D609-5FBF-4CD5-A58E-7978EAE7DE9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Minions are simplified enemies that have unified stat blocks (the same for all the minions) and 1 HP</a:t>
            </a:r>
          </a:p>
          <a:p>
            <a:pPr lvl="1"/>
            <a:r>
              <a:rPr lang="en-US" dirty="0"/>
              <a:t>They are designed to allow for rapid play</a:t>
            </a:r>
          </a:p>
          <a:p>
            <a:pPr lvl="1"/>
            <a:r>
              <a:rPr lang="en-US" dirty="0"/>
              <a:t>One hit and they go down, simplifies the DM’s effort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CED84734-B024-4F2D-A2ED-4D5BE0A0737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91465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1384D8E-2462-465E-83F7-01FEE84A6204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D&amp;D (TTRPG’s) is a game of communal storytelling</a:t>
            </a:r>
          </a:p>
        </p:txBody>
      </p:sp>
      <p:pic>
        <p:nvPicPr>
          <p:cNvPr id="3" name="Picture 2" descr="A close up of a plant&#10;&#10;Description generated with high confidence">
            <a:extLst>
              <a:ext uri="{FF2B5EF4-FFF2-40B4-BE49-F238E27FC236}">
                <a16:creationId xmlns:a16="http://schemas.microsoft.com/office/drawing/2014/main" id="{E0E5C7E8-2372-4433-8CA0-35D43C0882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7819609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4F06-A6E7-42C6-9866-0C72DEAB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29" y="-387"/>
            <a:ext cx="8409259" cy="1325563"/>
          </a:xfrm>
        </p:spPr>
        <p:txBody>
          <a:bodyPr/>
          <a:lstStyle/>
          <a:p>
            <a:r>
              <a:rPr lang="en-US" dirty="0"/>
              <a:t>Tools We</a:t>
            </a:r>
            <a:r>
              <a:rPr lang="en-US" baseline="0" dirty="0"/>
              <a:t> Use (Online Tools)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AF88-6642-4642-840C-5C6D8BD4C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029" y="1144162"/>
            <a:ext cx="10664282" cy="51133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DMs Guild – free content (change it to make it yours)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/>
              <a:t>Tons of free content, including adventures: </a:t>
            </a:r>
            <a:r>
              <a:rPr lang="en-US" sz="2000" dirty="0">
                <a:hlinkClick r:id="rId2"/>
              </a:rPr>
              <a:t>https://www.dmsguild.com/</a:t>
            </a:r>
            <a:r>
              <a:rPr lang="en-US" sz="2000" dirty="0"/>
              <a:t> </a:t>
            </a:r>
            <a:endParaRPr lang="en-US" sz="1600" dirty="0">
              <a:cs typeface="Calibri"/>
            </a:endParaRPr>
          </a:p>
          <a:p>
            <a:r>
              <a:rPr lang="en-US" dirty="0" err="1"/>
              <a:t>DonJon</a:t>
            </a:r>
            <a:r>
              <a:rPr lang="en-US" dirty="0"/>
              <a:t> – </a:t>
            </a:r>
            <a:r>
              <a:rPr lang="en-US" sz="2000" dirty="0"/>
              <a:t>The best tools here are: Random Dungeon Generator, Encounter Size Calc, Random Generator: </a:t>
            </a:r>
            <a:r>
              <a:rPr lang="en-US" sz="2000" dirty="0">
                <a:hlinkClick r:id="rId3"/>
              </a:rPr>
              <a:t>https://donjon.bin.sh/5e/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dirty="0"/>
              <a:t>One Page Dungeon – </a:t>
            </a:r>
            <a:r>
              <a:rPr lang="en-US" sz="2000" dirty="0"/>
              <a:t>Every refresh is a new dungeon (Hint: Print to PDF) </a:t>
            </a:r>
            <a:r>
              <a:rPr lang="en-US" sz="2000" dirty="0">
                <a:hlinkClick r:id="rId4"/>
              </a:rPr>
              <a:t>https://watabou.itch.io/one-page-dungeon</a:t>
            </a:r>
            <a:r>
              <a:rPr lang="en-US" sz="2000" dirty="0"/>
              <a:t> </a:t>
            </a:r>
            <a:endParaRPr lang="en-US" sz="2000" dirty="0">
              <a:cs typeface="Calibri"/>
            </a:endParaRPr>
          </a:p>
          <a:p>
            <a:r>
              <a:rPr lang="en-US" dirty="0"/>
              <a:t>Kobold Fight Club – </a:t>
            </a:r>
            <a:r>
              <a:rPr lang="en-US" sz="2000" dirty="0"/>
              <a:t>Really good encounter builder </a:t>
            </a:r>
            <a:r>
              <a:rPr lang="en-US" sz="2000" dirty="0">
                <a:hlinkClick r:id="rId5"/>
              </a:rPr>
              <a:t>https://kobold.club/fight/#/encounter-builder</a:t>
            </a:r>
            <a:r>
              <a:rPr lang="en-US" sz="2000" dirty="0"/>
              <a:t> </a:t>
            </a:r>
            <a:endParaRPr lang="en-US" dirty="0"/>
          </a:p>
          <a:p>
            <a:r>
              <a:rPr lang="en-US" sz="2900" dirty="0">
                <a:ea typeface="+mn-lt"/>
                <a:cs typeface="+mn-lt"/>
              </a:rPr>
              <a:t>The </a:t>
            </a:r>
            <a:r>
              <a:rPr lang="en-US" sz="2900" dirty="0" err="1">
                <a:ea typeface="+mn-lt"/>
                <a:cs typeface="+mn-lt"/>
              </a:rPr>
              <a:t>Homebrewery</a:t>
            </a:r>
            <a:endParaRPr lang="en-US" sz="2900" dirty="0">
              <a:ea typeface="+mn-lt"/>
              <a:cs typeface="+mn-lt"/>
            </a:endParaRP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</a:rPr>
              <a:t>Make your Homebrew look official: </a:t>
            </a:r>
            <a:r>
              <a:rPr lang="en-US" sz="2000" dirty="0">
                <a:ea typeface="+mn-lt"/>
                <a:cs typeface="+mn-lt"/>
                <a:hlinkClick r:id="rId6"/>
              </a:rPr>
              <a:t>https://homebrewery.naturalcrit.com/</a:t>
            </a:r>
            <a:endParaRPr lang="en-US" sz="2000" dirty="0">
              <a:ea typeface="+mn-lt"/>
              <a:cs typeface="+mn-lt"/>
            </a:endParaRPr>
          </a:p>
          <a:p>
            <a:pPr>
              <a:buFont typeface="Wingdings" panose="020B0604020202020204" pitchFamily="34" charset="0"/>
              <a:buChar char="§"/>
            </a:pPr>
            <a:r>
              <a:rPr lang="en-US" sz="2400" dirty="0">
                <a:ea typeface="+mn-lt"/>
                <a:cs typeface="+mn-lt"/>
              </a:rPr>
              <a:t>Fantasy Map Generator:</a:t>
            </a:r>
          </a:p>
          <a:p>
            <a:pPr lvl="1">
              <a:buFont typeface="Wingdings" panose="020B0604020202020204" pitchFamily="34" charset="0"/>
              <a:buChar char="§"/>
            </a:pPr>
            <a:r>
              <a:rPr lang="en-US" sz="2000" dirty="0">
                <a:ea typeface="+mn-lt"/>
                <a:cs typeface="+mn-lt"/>
                <a:hlinkClick r:id="rId7"/>
              </a:rPr>
              <a:t>https://azgaar.github.io/Fantasy-Map-Generator/</a:t>
            </a:r>
            <a:r>
              <a:rPr lang="en-US" sz="2000" dirty="0">
                <a:ea typeface="+mn-lt"/>
                <a:cs typeface="+mn-lt"/>
              </a:rPr>
              <a:t> 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166ECAF-9045-4C6A-ACDF-C29E80DE85F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251496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3C74F06-A6E7-42C6-9866-0C72DEAB2D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1029" y="-387"/>
            <a:ext cx="8409259" cy="1325563"/>
          </a:xfrm>
        </p:spPr>
        <p:txBody>
          <a:bodyPr/>
          <a:lstStyle/>
          <a:p>
            <a:r>
              <a:rPr lang="en-US" dirty="0"/>
              <a:t>Tools We</a:t>
            </a:r>
            <a:r>
              <a:rPr lang="en-US" baseline="0" dirty="0"/>
              <a:t> Use (Online Tools)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8D4AF88-6642-4642-840C-5C6D8BD4C26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1029" y="1144162"/>
            <a:ext cx="10664282" cy="511333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Reddit - At least 10 subreddits for D&amp;D </a:t>
            </a:r>
            <a:r>
              <a:rPr lang="en-US" sz="2000" dirty="0">
                <a:hlinkClick r:id="rId2"/>
              </a:rPr>
              <a:t>https://old.reddit.com</a:t>
            </a:r>
            <a:r>
              <a:rPr lang="en-US" sz="2000" dirty="0"/>
              <a:t> 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3"/>
              </a:rPr>
              <a:t>https://old.reddit.com/r/DMToolkit/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4"/>
              </a:rPr>
              <a:t>https://old.reddit.com/r/DnD/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5"/>
              </a:rPr>
              <a:t>https://old.reddit.com/r/DnDBehindTheScreen/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6"/>
              </a:rPr>
              <a:t>https://old.reddit.com/r/DnDHomebrew/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7"/>
              </a:rPr>
              <a:t>https://old.reddit.com/r/DMAcademy/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8"/>
              </a:rPr>
              <a:t>https://old.reddit.com/r/dndmonsters/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9"/>
              </a:rPr>
              <a:t>https://old.reddit.com/r/DungeonsAndDragons/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0"/>
              </a:rPr>
              <a:t>https://old.reddit.com/r/DMporn/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1"/>
              </a:rPr>
              <a:t>https://www.reddit.com/r/DnDBehindTheScreen/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2"/>
              </a:rPr>
              <a:t>https://www.reddit.com/r/onePageDungeon/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3"/>
              </a:rPr>
              <a:t>https://dmdavid.com/tag/7-dungeons-dragons-character-builds-absurdly-good-at-one-thing/</a:t>
            </a:r>
            <a:r>
              <a:rPr lang="en-US" sz="1600" dirty="0">
                <a:cs typeface="Calibri" panose="020F0502020204030204"/>
              </a:rPr>
              <a:t>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sz="1600" dirty="0">
                <a:cs typeface="Calibri" panose="020F0502020204030204"/>
                <a:hlinkClick r:id="rId14"/>
              </a:rPr>
              <a:t>http://gdnd.wikidot.com/character-creation</a:t>
            </a:r>
            <a:r>
              <a:rPr lang="en-US" sz="1600" dirty="0">
                <a:cs typeface="Calibri" panose="020F0502020204030204"/>
              </a:rPr>
              <a:t> </a:t>
            </a:r>
          </a:p>
        </p:txBody>
      </p:sp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5166ECAF-9045-4C6A-ACDF-C29E80DE85F5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3282228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944" y="2946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Fan Expo – Denver 2021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513324"/>
            <a:ext cx="8581612" cy="25487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 algn="l"/>
            <a:r>
              <a:rPr lang="en-US" sz="2400" baseline="0" dirty="0"/>
              <a:t>It’s All in the Whit (</a:t>
            </a:r>
            <a:r>
              <a:rPr lang="en-US" sz="2400" b="1" baseline="0" dirty="0"/>
              <a:t>DND for Beginners #1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Combining Whit &amp; Voice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>
                <a:solidFill>
                  <a:srgbClr val="FF0000"/>
                </a:solidFill>
              </a:rPr>
              <a:t>The Greatest Adventure Begins with a </a:t>
            </a:r>
            <a:r>
              <a:rPr lang="en-US" sz="2400" dirty="0">
                <a:solidFill>
                  <a:srgbClr val="FF0000"/>
                </a:solidFill>
              </a:rPr>
              <a:t>S</a:t>
            </a:r>
            <a:r>
              <a:rPr lang="en-US" sz="2400" baseline="0" dirty="0">
                <a:solidFill>
                  <a:srgbClr val="FF0000"/>
                </a:solidFill>
              </a:rPr>
              <a:t>ingle Scene (</a:t>
            </a:r>
            <a:r>
              <a:rPr lang="en-US" sz="2400" b="1" baseline="0" dirty="0">
                <a:solidFill>
                  <a:srgbClr val="FF0000"/>
                </a:solidFill>
              </a:rPr>
              <a:t>DND for Beginners #3</a:t>
            </a:r>
            <a:r>
              <a:rPr lang="en-US" sz="2400" baseline="0" dirty="0">
                <a:solidFill>
                  <a:srgbClr val="FF0000"/>
                </a:solidFill>
              </a:rPr>
              <a:t>)</a:t>
            </a:r>
            <a:endParaRPr lang="en-US" sz="2400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sz="2400" baseline="0" dirty="0"/>
              <a:t>DND Needs You…r World! (</a:t>
            </a:r>
            <a:r>
              <a:rPr lang="en-US" sz="2400" b="1" baseline="0" dirty="0"/>
              <a:t>DND for Beginners #4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Running Your DND Game Online (</a:t>
            </a:r>
            <a:r>
              <a:rPr lang="en-US" sz="2400" b="1" baseline="0" dirty="0"/>
              <a:t>DND for Beginners #5</a:t>
            </a:r>
            <a:r>
              <a:rPr lang="en-US" sz="2400" baseline="0" dirty="0"/>
              <a:t>)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37" y="3035107"/>
            <a:ext cx="3144575" cy="3144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2F9E4B-C80F-4B92-A229-F4F890EFFF5D}"/>
              </a:ext>
            </a:extLst>
          </p:cNvPr>
          <p:cNvSpPr txBox="1"/>
          <p:nvPr/>
        </p:nvSpPr>
        <p:spPr>
          <a:xfrm>
            <a:off x="5919095" y="6893107"/>
            <a:ext cx="63984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EB63F6A1-08AF-4F8D-AA85-513430601E57}"/>
              </a:ext>
            </a:extLst>
          </p:cNvPr>
          <p:cNvSpPr txBox="1"/>
          <p:nvPr/>
        </p:nvSpPr>
        <p:spPr>
          <a:xfrm>
            <a:off x="5620518" y="6431442"/>
            <a:ext cx="615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600609875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944" y="2946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Fan Expo – Denver 2021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513324"/>
            <a:ext cx="8581612" cy="25487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 algn="l"/>
            <a:r>
              <a:rPr lang="en-US" sz="2400" baseline="0" dirty="0"/>
              <a:t>It’s All in the Whit (</a:t>
            </a:r>
            <a:r>
              <a:rPr lang="en-US" sz="2400" b="1" baseline="0" dirty="0"/>
              <a:t>DND for Beginners #1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Combining Whit &amp; Voice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The Greatest Adventure Begins with a </a:t>
            </a:r>
            <a:r>
              <a:rPr lang="en-US" sz="2400" dirty="0"/>
              <a:t>S</a:t>
            </a:r>
            <a:r>
              <a:rPr lang="en-US" sz="2400" baseline="0" dirty="0"/>
              <a:t>ingle Scene (</a:t>
            </a:r>
            <a:r>
              <a:rPr lang="en-US" sz="2400" b="1" baseline="0" dirty="0"/>
              <a:t>DND for Beginners #3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>
                <a:solidFill>
                  <a:srgbClr val="FF0000"/>
                </a:solidFill>
              </a:rPr>
              <a:t>DND Needs You…r World! (</a:t>
            </a:r>
            <a:r>
              <a:rPr lang="en-US" sz="2400" b="1" baseline="0" dirty="0">
                <a:solidFill>
                  <a:srgbClr val="FF0000"/>
                </a:solidFill>
              </a:rPr>
              <a:t>DND for Beginners #4</a:t>
            </a:r>
            <a:r>
              <a:rPr lang="en-US" sz="2400" baseline="0" dirty="0">
                <a:solidFill>
                  <a:srgbClr val="FF0000"/>
                </a:solidFill>
              </a:rPr>
              <a:t>)</a:t>
            </a:r>
            <a:endParaRPr lang="en-US" sz="2400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sz="2400" baseline="0" dirty="0"/>
              <a:t>Running Your DND Game Online (</a:t>
            </a:r>
            <a:r>
              <a:rPr lang="en-US" sz="2400" b="1" baseline="0" dirty="0"/>
              <a:t>DND for Beginners #5</a:t>
            </a:r>
            <a:r>
              <a:rPr lang="en-US" sz="2400" baseline="0" dirty="0"/>
              <a:t>)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37" y="3035107"/>
            <a:ext cx="3144575" cy="3144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2F9E4B-C80F-4B92-A229-F4F890EFFF5D}"/>
              </a:ext>
            </a:extLst>
          </p:cNvPr>
          <p:cNvSpPr txBox="1"/>
          <p:nvPr/>
        </p:nvSpPr>
        <p:spPr>
          <a:xfrm>
            <a:off x="5919095" y="6893107"/>
            <a:ext cx="63984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13527188-2929-46B9-99F1-DD3C1E948DB4}"/>
              </a:ext>
            </a:extLst>
          </p:cNvPr>
          <p:cNvSpPr txBox="1"/>
          <p:nvPr/>
        </p:nvSpPr>
        <p:spPr>
          <a:xfrm>
            <a:off x="5620518" y="6431442"/>
            <a:ext cx="615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2010412300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944" y="2946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Fan Expo – Denver 2021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513324"/>
            <a:ext cx="8581612" cy="25487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 algn="l"/>
            <a:r>
              <a:rPr lang="en-US" sz="2400" baseline="0" dirty="0"/>
              <a:t>It’s All in the Whit (</a:t>
            </a:r>
            <a:r>
              <a:rPr lang="en-US" sz="2400" b="1" baseline="0" dirty="0"/>
              <a:t>DND for Beginners #1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Combining Whit &amp; Voice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The Greatest Adventure Begins with a </a:t>
            </a:r>
            <a:r>
              <a:rPr lang="en-US" sz="2400" dirty="0"/>
              <a:t>S</a:t>
            </a:r>
            <a:r>
              <a:rPr lang="en-US" sz="2400" baseline="0" dirty="0"/>
              <a:t>ingle Scene (</a:t>
            </a:r>
            <a:r>
              <a:rPr lang="en-US" sz="2400" b="1" baseline="0" dirty="0"/>
              <a:t>DND for Beginners #3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>
                <a:solidFill>
                  <a:srgbClr val="FF0000"/>
                </a:solidFill>
              </a:rPr>
              <a:t>DND Needs You…r World! (</a:t>
            </a:r>
            <a:r>
              <a:rPr lang="en-US" sz="2400" b="1" baseline="0" dirty="0">
                <a:solidFill>
                  <a:srgbClr val="FF0000"/>
                </a:solidFill>
              </a:rPr>
              <a:t>DND for Beginners #4</a:t>
            </a:r>
            <a:r>
              <a:rPr lang="en-US" sz="2400" baseline="0" dirty="0">
                <a:solidFill>
                  <a:srgbClr val="FF0000"/>
                </a:solidFill>
              </a:rPr>
              <a:t>)</a:t>
            </a:r>
            <a:endParaRPr lang="en-US" sz="2400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sz="2400" baseline="0" dirty="0"/>
              <a:t>Running Your DND Game Online (</a:t>
            </a:r>
            <a:r>
              <a:rPr lang="en-US" sz="2400" b="1" baseline="0" dirty="0"/>
              <a:t>DND for Beginners #5</a:t>
            </a:r>
            <a:r>
              <a:rPr lang="en-US" sz="2400" baseline="0" dirty="0"/>
              <a:t>)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37" y="3035107"/>
            <a:ext cx="3144575" cy="3144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2F9E4B-C80F-4B92-A229-F4F890EFFF5D}"/>
              </a:ext>
            </a:extLst>
          </p:cNvPr>
          <p:cNvSpPr txBox="1"/>
          <p:nvPr/>
        </p:nvSpPr>
        <p:spPr>
          <a:xfrm>
            <a:off x="5919095" y="6893107"/>
            <a:ext cx="63984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A1412AB-88AA-4337-AC95-84C331AD31D8}"/>
              </a:ext>
            </a:extLst>
          </p:cNvPr>
          <p:cNvSpPr txBox="1"/>
          <p:nvPr/>
        </p:nvSpPr>
        <p:spPr>
          <a:xfrm>
            <a:off x="5620518" y="6431442"/>
            <a:ext cx="615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810726895"/>
      </p:ext>
    </p:extLst>
  </p:cSld>
  <p:clrMapOvr>
    <a:masterClrMapping/>
  </p:clrMapOvr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944" y="2946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Fan Expo – Denver 2021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513324"/>
            <a:ext cx="8581612" cy="25487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 algn="l"/>
            <a:r>
              <a:rPr lang="en-US" sz="2400" baseline="0" dirty="0"/>
              <a:t>It’s All in the Whit (</a:t>
            </a:r>
            <a:r>
              <a:rPr lang="en-US" sz="2400" b="1" baseline="0" dirty="0"/>
              <a:t>DND for Beginners #1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Combining Whit &amp; Voice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The Greatest Adventure Begins with a </a:t>
            </a:r>
            <a:r>
              <a:rPr lang="en-US" sz="2400" dirty="0"/>
              <a:t>S</a:t>
            </a:r>
            <a:r>
              <a:rPr lang="en-US" sz="2400" baseline="0" dirty="0"/>
              <a:t>ingle Scene (</a:t>
            </a:r>
            <a:r>
              <a:rPr lang="en-US" sz="2400" b="1" baseline="0" dirty="0"/>
              <a:t>DND for Beginners #3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DND Needs You…r World! (</a:t>
            </a:r>
            <a:r>
              <a:rPr lang="en-US" sz="2400" b="1" baseline="0" dirty="0"/>
              <a:t>DND for Beginners #4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>
                <a:solidFill>
                  <a:srgbClr val="FF0000"/>
                </a:solidFill>
              </a:rPr>
              <a:t>Running Your DND Game Online (</a:t>
            </a:r>
            <a:r>
              <a:rPr lang="en-US" sz="2400" b="1" baseline="0" dirty="0">
                <a:solidFill>
                  <a:srgbClr val="FF0000"/>
                </a:solidFill>
              </a:rPr>
              <a:t>DND for Beginners #5</a:t>
            </a:r>
            <a:r>
              <a:rPr lang="en-US" sz="2400" baseline="0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37" y="3035107"/>
            <a:ext cx="3144575" cy="3144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2F9E4B-C80F-4B92-A229-F4F890EFFF5D}"/>
              </a:ext>
            </a:extLst>
          </p:cNvPr>
          <p:cNvSpPr txBox="1"/>
          <p:nvPr/>
        </p:nvSpPr>
        <p:spPr>
          <a:xfrm>
            <a:off x="5919095" y="6893107"/>
            <a:ext cx="63984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3B95EAF-CF22-479F-8A17-BBCC106B31E6}"/>
              </a:ext>
            </a:extLst>
          </p:cNvPr>
          <p:cNvSpPr txBox="1"/>
          <p:nvPr/>
        </p:nvSpPr>
        <p:spPr>
          <a:xfrm>
            <a:off x="5620518" y="6431442"/>
            <a:ext cx="615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497054765"/>
      </p:ext>
    </p:extLst>
  </p:cSld>
  <p:clrMapOvr>
    <a:masterClrMapping/>
  </p:clrMapOvr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944" y="2946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Fan Expo – Denver 2021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513324"/>
            <a:ext cx="8581612" cy="25487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 algn="l"/>
            <a:r>
              <a:rPr lang="en-US" sz="2400" baseline="0" dirty="0"/>
              <a:t>It’s All in the Whit (</a:t>
            </a:r>
            <a:r>
              <a:rPr lang="en-US" sz="2400" b="1" baseline="0" dirty="0"/>
              <a:t>DND for Beginners #1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Combining Whit &amp; Voice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The Greatest Adventure Begins with a </a:t>
            </a:r>
            <a:r>
              <a:rPr lang="en-US" sz="2400" dirty="0"/>
              <a:t>S</a:t>
            </a:r>
            <a:r>
              <a:rPr lang="en-US" sz="2400" baseline="0" dirty="0"/>
              <a:t>ingle Scene (</a:t>
            </a:r>
            <a:r>
              <a:rPr lang="en-US" sz="2400" b="1" baseline="0" dirty="0"/>
              <a:t>DND for Beginners #3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DND Needs You…r World! (</a:t>
            </a:r>
            <a:r>
              <a:rPr lang="en-US" sz="2400" b="1" baseline="0" dirty="0"/>
              <a:t>DND for Beginners #4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>
                <a:solidFill>
                  <a:srgbClr val="FF0000"/>
                </a:solidFill>
              </a:rPr>
              <a:t>Running Your DND Game Online (</a:t>
            </a:r>
            <a:r>
              <a:rPr lang="en-US" sz="2400" b="1" baseline="0" dirty="0">
                <a:solidFill>
                  <a:srgbClr val="FF0000"/>
                </a:solidFill>
              </a:rPr>
              <a:t>DND for Beginners #5</a:t>
            </a:r>
            <a:r>
              <a:rPr lang="en-US" sz="2400" baseline="0" dirty="0">
                <a:solidFill>
                  <a:srgbClr val="FF0000"/>
                </a:solidFill>
              </a:rPr>
              <a:t>)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37" y="3035107"/>
            <a:ext cx="3144575" cy="3144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2F9E4B-C80F-4B92-A229-F4F890EFFF5D}"/>
              </a:ext>
            </a:extLst>
          </p:cNvPr>
          <p:cNvSpPr txBox="1"/>
          <p:nvPr/>
        </p:nvSpPr>
        <p:spPr>
          <a:xfrm>
            <a:off x="5919095" y="6893107"/>
            <a:ext cx="63984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D03215B-2D42-4757-BD2C-A5FFBA54A894}"/>
              </a:ext>
            </a:extLst>
          </p:cNvPr>
          <p:cNvSpPr txBox="1"/>
          <p:nvPr/>
        </p:nvSpPr>
        <p:spPr>
          <a:xfrm>
            <a:off x="5620518" y="6431442"/>
            <a:ext cx="615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41930212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3724E642-8169-4F68-9C78-E09D5984F67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54057" y="0"/>
            <a:ext cx="5307980" cy="606207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323C47CC-A809-40C1-88D0-B6B6231FB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65944" y="294695"/>
            <a:ext cx="9144000" cy="2387600"/>
          </a:xfrm>
        </p:spPr>
        <p:txBody>
          <a:bodyPr/>
          <a:lstStyle/>
          <a:p>
            <a:pPr algn="l"/>
            <a:r>
              <a:rPr lang="en-US" dirty="0"/>
              <a:t>Dragon</a:t>
            </a:r>
            <a:r>
              <a:rPr lang="en-US" baseline="0" dirty="0"/>
              <a:t> Fodder </a:t>
            </a:r>
            <a:br>
              <a:rPr lang="en-US" dirty="0"/>
            </a:br>
            <a:r>
              <a:rPr lang="en-US" baseline="0" dirty="0"/>
              <a:t>@ Fan Expo – Denver 2021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0CE649E-8395-46E3-9645-C7C0D3142F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" y="3513324"/>
            <a:ext cx="8581612" cy="2548754"/>
          </a:xfrm>
          <a:noFill/>
        </p:spPr>
        <p:txBody>
          <a:bodyPr vert="horz" lIns="91440" tIns="45720" rIns="91440" bIns="45720" rtlCol="0" anchor="t">
            <a:normAutofit/>
          </a:bodyPr>
          <a:lstStyle/>
          <a:p>
            <a:pPr lvl="1" algn="l"/>
            <a:r>
              <a:rPr lang="en-US" sz="2400" baseline="0" dirty="0">
                <a:solidFill>
                  <a:srgbClr val="FF0000"/>
                </a:solidFill>
              </a:rPr>
              <a:t>It’s All in the Whit (</a:t>
            </a:r>
            <a:r>
              <a:rPr lang="en-US" sz="2400" b="1" baseline="0" dirty="0">
                <a:solidFill>
                  <a:srgbClr val="FF0000"/>
                </a:solidFill>
              </a:rPr>
              <a:t>DND for Beginners #1</a:t>
            </a:r>
            <a:r>
              <a:rPr lang="en-US" sz="2400" baseline="0" dirty="0">
                <a:solidFill>
                  <a:srgbClr val="FF0000"/>
                </a:solidFill>
              </a:rPr>
              <a:t>)</a:t>
            </a:r>
            <a:endParaRPr lang="en-US" sz="2400" baseline="0" dirty="0">
              <a:solidFill>
                <a:srgbClr val="FF0000"/>
              </a:solidFill>
              <a:cs typeface="Calibri" panose="020F0502020204030204"/>
            </a:endParaRPr>
          </a:p>
          <a:p>
            <a:pPr lvl="1" algn="l"/>
            <a:r>
              <a:rPr lang="en-US" sz="2400" baseline="0" dirty="0"/>
              <a:t>Combining Whit &amp; Voice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The Greatest Adventure Begins with a </a:t>
            </a:r>
            <a:r>
              <a:rPr lang="en-US" sz="2400" dirty="0"/>
              <a:t>S</a:t>
            </a:r>
            <a:r>
              <a:rPr lang="en-US" sz="2400" baseline="0" dirty="0"/>
              <a:t>ingle Scene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DND Needs You…r World! (</a:t>
            </a:r>
            <a:r>
              <a:rPr lang="en-US" sz="2400" b="1" baseline="0" dirty="0"/>
              <a:t>DND for Beginners #2</a:t>
            </a:r>
            <a:r>
              <a:rPr lang="en-US" sz="2400" baseline="0" dirty="0"/>
              <a:t>)</a:t>
            </a:r>
            <a:endParaRPr lang="en-US" sz="2400" baseline="0" dirty="0">
              <a:cs typeface="Calibri" panose="020F0502020204030204"/>
            </a:endParaRPr>
          </a:p>
          <a:p>
            <a:pPr lvl="1" algn="l"/>
            <a:r>
              <a:rPr lang="en-US" sz="2400" baseline="0" dirty="0"/>
              <a:t>Running Your DND Game Online (</a:t>
            </a:r>
            <a:r>
              <a:rPr lang="en-US" sz="2400" b="1" baseline="0" dirty="0"/>
              <a:t>DND for Beginners #5</a:t>
            </a:r>
            <a:r>
              <a:rPr lang="en-US" sz="2400" baseline="0" dirty="0"/>
              <a:t>)</a:t>
            </a:r>
          </a:p>
        </p:txBody>
      </p:sp>
      <p:pic>
        <p:nvPicPr>
          <p:cNvPr id="6" name="Picture 5" descr="A picture containing drawing&#10;&#10;Description automatically generated">
            <a:extLst>
              <a:ext uri="{FF2B5EF4-FFF2-40B4-BE49-F238E27FC236}">
                <a16:creationId xmlns:a16="http://schemas.microsoft.com/office/drawing/2014/main" id="{6A6DB5B3-FCE1-46CF-925A-48AC4320BA3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9537" y="3035107"/>
            <a:ext cx="3144575" cy="3144575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AB2F9E4B-C80F-4B92-A229-F4F890EFFF5D}"/>
              </a:ext>
            </a:extLst>
          </p:cNvPr>
          <p:cNvSpPr txBox="1"/>
          <p:nvPr/>
        </p:nvSpPr>
        <p:spPr>
          <a:xfrm>
            <a:off x="5919095" y="6893107"/>
            <a:ext cx="6398411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1" algn="l"/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89DEE2E7-2E0A-4B27-8464-F34FF443BDDB}"/>
              </a:ext>
            </a:extLst>
          </p:cNvPr>
          <p:cNvSpPr txBox="1"/>
          <p:nvPr/>
        </p:nvSpPr>
        <p:spPr>
          <a:xfrm>
            <a:off x="5620518" y="6431442"/>
            <a:ext cx="6158038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dirty="0">
                <a:cs typeface="Calibri" panose="020F0502020204030204"/>
                <a:hlinkClick r:id="rId5"/>
              </a:rPr>
              <a:t>https://github.com/majornerd/dragonfodder</a:t>
            </a:r>
            <a:r>
              <a:rPr lang="en-US" sz="2400" dirty="0">
                <a:cs typeface="Calibri" panose="020F0502020204030204"/>
              </a:rPr>
              <a:t> </a:t>
            </a:r>
            <a:endParaRPr lang="en-US" sz="2400" baseline="0" dirty="0">
              <a:cs typeface="Calibri" panose="020F0502020204030204"/>
            </a:endParaRPr>
          </a:p>
        </p:txBody>
      </p:sp>
    </p:spTree>
    <p:extLst>
      <p:ext uri="{BB962C8B-B14F-4D97-AF65-F5344CB8AC3E}">
        <p14:creationId xmlns:p14="http://schemas.microsoft.com/office/powerpoint/2010/main" val="318041336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C8177D7-7035-456F-8ECA-83735AD66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E125C-3A05-4DB9-A579-860BC6DD3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D&amp;D is more than just Combat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0989F-27ED-43BF-9300-708AAA742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273" y="1608796"/>
            <a:ext cx="10304966" cy="469206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Party Play – </a:t>
            </a:r>
            <a:r>
              <a:rPr lang="en-US" sz="2400" dirty="0"/>
              <a:t>more than any other game, party play is a key component of D&amp;D.  The entire party must be represented for the game to be a success</a:t>
            </a:r>
            <a:endParaRPr lang="en-US" sz="2400" dirty="0">
              <a:cs typeface="Calibri" panose="020F0502020204030204"/>
            </a:endParaRPr>
          </a:p>
          <a:p>
            <a:r>
              <a:rPr lang="en-US" dirty="0"/>
              <a:t>True Open World – </a:t>
            </a:r>
            <a:r>
              <a:rPr lang="en-US" sz="2400" dirty="0"/>
              <a:t>D&amp;D is limited by very little, even the rules are only suggestions.  The beauty is the open nature, not bound by pixels on the screen.  Bound only by your imagination</a:t>
            </a:r>
          </a:p>
          <a:p>
            <a:r>
              <a:rPr lang="en-US" dirty="0"/>
              <a:t>Non-combat Play – </a:t>
            </a:r>
            <a:r>
              <a:rPr lang="en-US" sz="2400" dirty="0"/>
              <a:t>the Non-Combat portion of the game is as important, maybe more, than the combat portion.  Great accomplishments in the fantasy world can come from Non-Combat play</a:t>
            </a:r>
          </a:p>
          <a:p>
            <a:r>
              <a:rPr lang="en-US" dirty="0"/>
              <a:t>Communal – </a:t>
            </a:r>
            <a:r>
              <a:rPr lang="en-US" sz="2400" dirty="0"/>
              <a:t>A party is a group of people, the communal aspect is important and valuable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30788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plant&#10;&#10;Description generated with high confidence">
            <a:extLst>
              <a:ext uri="{FF2B5EF4-FFF2-40B4-BE49-F238E27FC236}">
                <a16:creationId xmlns:a16="http://schemas.microsoft.com/office/drawing/2014/main" id="{BC8177D7-7035-456F-8ECA-83735AD6638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C60E125C-3A05-4DB9-A579-860BC6DD39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Roles at the Table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730989F-27ED-43BF-9300-708AAA742A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45273" y="1608796"/>
            <a:ext cx="10304966" cy="469206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Players – Nothing can happen without players, no matter how wonderful the scenery, they are the ones to provide action!</a:t>
            </a:r>
          </a:p>
          <a:p>
            <a:r>
              <a:rPr lang="en-US" dirty="0"/>
              <a:t>Dungeon Master (Game Master) – The DM is the narrator and referee.</a:t>
            </a:r>
          </a:p>
        </p:txBody>
      </p:sp>
    </p:spTree>
    <p:extLst>
      <p:ext uri="{BB962C8B-B14F-4D97-AF65-F5344CB8AC3E}">
        <p14:creationId xmlns:p14="http://schemas.microsoft.com/office/powerpoint/2010/main" val="28076331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FD4B84-F25B-411A-824F-D980CA3AE8E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Tools</a:t>
            </a:r>
            <a:r>
              <a:rPr lang="en-US" baseline="0" dirty="0"/>
              <a:t> We Use (Must Have)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C3A5E83-1FC6-4C56-B4BE-F10120E0B2D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lvl="0"/>
            <a:r>
              <a:rPr lang="en-US" dirty="0"/>
              <a:t>Dice (D20, D12, D10,</a:t>
            </a:r>
            <a:r>
              <a:rPr lang="en-US" baseline="0" dirty="0"/>
              <a:t> D8, D6, D4)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a set includes 7 die (one is a D10 marked 10-00 for rolling D100 with the other D10)</a:t>
            </a:r>
            <a:endParaRPr lang="en-US" baseline="0" dirty="0">
              <a:cs typeface="Calibri" panose="020F0502020204030204"/>
            </a:endParaRPr>
          </a:p>
          <a:p>
            <a:pPr lvl="0"/>
            <a:r>
              <a:rPr lang="en-US" baseline="0" dirty="0"/>
              <a:t>D&amp;D 5e – Basic Rules to Play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dirty="0">
                <a:hlinkClick r:id="rId2"/>
              </a:rPr>
              <a:t>https://media.wizards.com/2018/dnd/downloads/DnD_BasicRules_2018.pdf</a:t>
            </a:r>
            <a:endParaRPr lang="en-US" dirty="0">
              <a:cs typeface="Calibri" panose="020F0502020204030204"/>
            </a:endParaRPr>
          </a:p>
          <a:p>
            <a:r>
              <a:rPr lang="en-US" dirty="0"/>
              <a:t>D</a:t>
            </a:r>
            <a:r>
              <a:rPr lang="en-US" baseline="0" dirty="0"/>
              <a:t>&amp;D Beyond: 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>
                <a:hlinkClick r:id="rId3"/>
              </a:rPr>
              <a:t>https://www.dndbeyond.com/</a:t>
            </a:r>
            <a:endParaRPr lang="en-US" baseline="0" dirty="0">
              <a:cs typeface="Calibri" panose="020F0502020204030204"/>
            </a:endParaRP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Free Character sheet with integrated SRD!</a:t>
            </a:r>
            <a:endParaRPr lang="en-US" baseline="0" dirty="0">
              <a:cs typeface="Calibri" panose="020F0502020204030204"/>
            </a:endParaRPr>
          </a:p>
          <a:p>
            <a:pPr lvl="0"/>
            <a:r>
              <a:rPr lang="en-US" baseline="0" dirty="0"/>
              <a:t>Post-It’s and Pens</a:t>
            </a:r>
          </a:p>
          <a:p>
            <a:pPr lvl="2">
              <a:buFont typeface="Wingdings" panose="020B0604020202020204" pitchFamily="34" charset="0"/>
              <a:buChar char="§"/>
            </a:pPr>
            <a:r>
              <a:rPr lang="en-US" baseline="0" dirty="0"/>
              <a:t>Just really useful for notes</a:t>
            </a:r>
            <a:endParaRPr lang="en-US" baseline="0" dirty="0">
              <a:cs typeface="Calibri" panose="020F0502020204030204"/>
            </a:endParaRPr>
          </a:p>
          <a:p>
            <a:pPr lvl="2"/>
            <a:endParaRPr lang="en-US" dirty="0"/>
          </a:p>
        </p:txBody>
      </p:sp>
      <p:pic>
        <p:nvPicPr>
          <p:cNvPr id="5" name="Picture 4" descr="A close up of a sign&#10;&#10;Description generated with very high confidence">
            <a:extLst>
              <a:ext uri="{FF2B5EF4-FFF2-40B4-BE49-F238E27FC236}">
                <a16:creationId xmlns:a16="http://schemas.microsoft.com/office/drawing/2014/main" id="{96D0387F-BABA-4CC7-82A2-760B25902D7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3" y="1779544"/>
            <a:ext cx="3530593" cy="446509"/>
          </a:xfrm>
          <a:prstGeom prst="rect">
            <a:avLst/>
          </a:prstGeom>
        </p:spPr>
      </p:pic>
      <p:pic>
        <p:nvPicPr>
          <p:cNvPr id="4" name="Picture 3" descr="A close up of a plant&#10;&#10;Description generated with high confidence">
            <a:extLst>
              <a:ext uri="{FF2B5EF4-FFF2-40B4-BE49-F238E27FC236}">
                <a16:creationId xmlns:a16="http://schemas.microsoft.com/office/drawing/2014/main" id="{9A0ED087-A3B8-4CE8-BA26-D7B654FBAB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0498253" y="28782"/>
            <a:ext cx="1584714" cy="18009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33273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1757</TotalTime>
  <Words>3967</Words>
  <Application>Microsoft Office PowerPoint</Application>
  <PresentationFormat>Widescreen</PresentationFormat>
  <Paragraphs>421</Paragraphs>
  <Slides>56</Slides>
  <Notes>11</Notes>
  <HiddenSlides>1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56</vt:i4>
      </vt:variant>
    </vt:vector>
  </HeadingPairs>
  <TitlesOfParts>
    <vt:vector size="62" baseType="lpstr">
      <vt:lpstr>Arial</vt:lpstr>
      <vt:lpstr>Calibri</vt:lpstr>
      <vt:lpstr>Calibri Light</vt:lpstr>
      <vt:lpstr>Courier New</vt:lpstr>
      <vt:lpstr>Wingdings</vt:lpstr>
      <vt:lpstr>Office Theme</vt:lpstr>
      <vt:lpstr>Dragon Fodder  @ Fan Expo – Denver 2021</vt:lpstr>
      <vt:lpstr>Goals: Start from Zero</vt:lpstr>
      <vt:lpstr>Who is Dragon Fodder?</vt:lpstr>
      <vt:lpstr>It’s PARTY play,  not "person" play</vt:lpstr>
      <vt:lpstr>D&amp;D (TTRPG’s) is a game of communal storytelling</vt:lpstr>
      <vt:lpstr>Dragon Fodder  @ Fan Expo – Denver 2021</vt:lpstr>
      <vt:lpstr>D&amp;D is more than just Combat</vt:lpstr>
      <vt:lpstr>Roles at the Table</vt:lpstr>
      <vt:lpstr>Tools We Use (Must Have)</vt:lpstr>
      <vt:lpstr>Tools We Use (Recommended)</vt:lpstr>
      <vt:lpstr>Tools We Use (Online Tools)</vt:lpstr>
      <vt:lpstr>Tools We Use (Online Tools)</vt:lpstr>
      <vt:lpstr>Session Zero</vt:lpstr>
      <vt:lpstr>Character Creation</vt:lpstr>
      <vt:lpstr>Character Creation</vt:lpstr>
      <vt:lpstr>Let’s Build a Character</vt:lpstr>
      <vt:lpstr>How to Play!!</vt:lpstr>
      <vt:lpstr>Phases of Play</vt:lpstr>
      <vt:lpstr>Pace of Play – a round is 6 seconds - total</vt:lpstr>
      <vt:lpstr>Avoid::::::::</vt:lpstr>
      <vt:lpstr>Tip - Alignment</vt:lpstr>
      <vt:lpstr>Dragon Fodder  @ Fan Expo – Denver 2021</vt:lpstr>
      <vt:lpstr>Dragon Fodder  @ Fan Expo – Denver 2021</vt:lpstr>
      <vt:lpstr>Goal: To have stories to tell about the last session.</vt:lpstr>
      <vt:lpstr>Role of the DM</vt:lpstr>
      <vt:lpstr>Not you vs. the Players</vt:lpstr>
      <vt:lpstr>Rule of Cool Yes and; No but</vt:lpstr>
      <vt:lpstr>DM'ing</vt:lpstr>
      <vt:lpstr>Be Consistent</vt:lpstr>
      <vt:lpstr>Ruling – the DM is always right</vt:lpstr>
      <vt:lpstr>Character Hoarding</vt:lpstr>
      <vt:lpstr>Leveling </vt:lpstr>
      <vt:lpstr>Handouts</vt:lpstr>
      <vt:lpstr>Magic Items for Players</vt:lpstr>
      <vt:lpstr>Consider grace periods</vt:lpstr>
      <vt:lpstr>Party Size</vt:lpstr>
      <vt:lpstr>D&amp;D Beyond is your best friend</vt:lpstr>
      <vt:lpstr>Encounter Management</vt:lpstr>
      <vt:lpstr>Metagaming</vt:lpstr>
      <vt:lpstr>How to DM</vt:lpstr>
      <vt:lpstr>Dragon Fodder  @ Fan Expo – Denver 2021</vt:lpstr>
      <vt:lpstr>Dragon Fodder  @ Fan Expo – Denver 2021</vt:lpstr>
      <vt:lpstr>Start Small</vt:lpstr>
      <vt:lpstr>Start Small</vt:lpstr>
      <vt:lpstr>Start Small</vt:lpstr>
      <vt:lpstr>Start Small</vt:lpstr>
      <vt:lpstr>You Meet in a Tavern</vt:lpstr>
      <vt:lpstr>How to DM</vt:lpstr>
      <vt:lpstr>Consider a Minion House Rule</vt:lpstr>
      <vt:lpstr>Tools We Use (Online Tools)</vt:lpstr>
      <vt:lpstr>Tools We Use (Online Tools)</vt:lpstr>
      <vt:lpstr>Dragon Fodder  @ Fan Expo – Denver 2021</vt:lpstr>
      <vt:lpstr>Dragon Fodder  @ Fan Expo – Denver 2021</vt:lpstr>
      <vt:lpstr>Dragon Fodder  @ Fan Expo – Denver 2021</vt:lpstr>
      <vt:lpstr>Dragon Fodder  @ Fan Expo – Denver 2021</vt:lpstr>
      <vt:lpstr>Dragon Fodder  @ Fan Expo – Denver 2021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Dragon Fodder @ Reno Pop Culture Con</dc:title>
  <dc:creator>Howard Holton</dc:creator>
  <cp:lastModifiedBy>Howard Holton</cp:lastModifiedBy>
  <cp:revision>292</cp:revision>
  <dcterms:created xsi:type="dcterms:W3CDTF">2019-11-04T22:02:43Z</dcterms:created>
  <dcterms:modified xsi:type="dcterms:W3CDTF">2021-10-30T01:03:33Z</dcterms:modified>
</cp:coreProperties>
</file>

<file path=docProps/thumbnail.jpeg>
</file>